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59" r:id="rId2"/>
    <p:sldId id="260" r:id="rId3"/>
    <p:sldId id="261" r:id="rId4"/>
    <p:sldId id="276" r:id="rId5"/>
    <p:sldId id="262" r:id="rId6"/>
    <p:sldId id="277" r:id="rId7"/>
    <p:sldId id="411" r:id="rId8"/>
    <p:sldId id="280" r:id="rId9"/>
    <p:sldId id="281" r:id="rId10"/>
    <p:sldId id="278" r:id="rId11"/>
    <p:sldId id="279" r:id="rId12"/>
    <p:sldId id="272" r:id="rId13"/>
    <p:sldId id="273" r:id="rId14"/>
    <p:sldId id="294" r:id="rId15"/>
    <p:sldId id="295" r:id="rId16"/>
    <p:sldId id="298" r:id="rId17"/>
    <p:sldId id="267" r:id="rId18"/>
    <p:sldId id="275" r:id="rId19"/>
    <p:sldId id="287" r:id="rId20"/>
    <p:sldId id="268" r:id="rId21"/>
    <p:sldId id="288" r:id="rId22"/>
    <p:sldId id="270" r:id="rId23"/>
    <p:sldId id="289" r:id="rId24"/>
    <p:sldId id="271" r:id="rId25"/>
    <p:sldId id="290" r:id="rId26"/>
    <p:sldId id="291" r:id="rId27"/>
    <p:sldId id="292" r:id="rId28"/>
    <p:sldId id="293" r:id="rId29"/>
    <p:sldId id="263" r:id="rId30"/>
    <p:sldId id="283" r:id="rId31"/>
    <p:sldId id="284" r:id="rId32"/>
    <p:sldId id="265" r:id="rId33"/>
    <p:sldId id="285" r:id="rId34"/>
    <p:sldId id="286" r:id="rId35"/>
    <p:sldId id="410" r:id="rId36"/>
    <p:sldId id="274" r:id="rId37"/>
    <p:sldId id="399" r:id="rId38"/>
    <p:sldId id="400" r:id="rId39"/>
    <p:sldId id="401" r:id="rId40"/>
    <p:sldId id="404" r:id="rId41"/>
    <p:sldId id="405" r:id="rId42"/>
    <p:sldId id="406" r:id="rId43"/>
    <p:sldId id="409" r:id="rId44"/>
    <p:sldId id="408" r:id="rId45"/>
    <p:sldId id="258" r:id="rId4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FF"/>
    <a:srgbClr val="00FF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varScale="1">
        <p:scale>
          <a:sx n="59" d="100"/>
          <a:sy n="59" d="100"/>
        </p:scale>
        <p:origin x="868" y="44"/>
      </p:cViewPr>
      <p:guideLst/>
    </p:cSldViewPr>
  </p:slideViewPr>
  <p:notesTextViewPr>
    <p:cViewPr>
      <p:scale>
        <a:sx n="70" d="100"/>
        <a:sy n="7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46BC0E-3D9E-AD47-A71F-225F1F3A3655}" type="datetimeFigureOut">
              <a:rPr kumimoji="1" lang="zh-CN" altLang="en-US" smtClean="0"/>
              <a:t>2024/2/8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D56B20-EAE6-AD49-B531-D228C4479B15}" type="slidenum">
              <a:rPr kumimoji="1" lang="zh-CN" altLang="en-US" smtClean="0"/>
              <a:t>‹#›</a:t>
            </a:fld>
            <a:endParaRPr kumimoji="1" lang="zh-CN" altLang="en-US"/>
          </a:p>
        </p:txBody>
      </p:sp>
    </p:spTree>
    <p:extLst>
      <p:ext uri="{BB962C8B-B14F-4D97-AF65-F5344CB8AC3E}">
        <p14:creationId xmlns:p14="http://schemas.microsoft.com/office/powerpoint/2010/main" val="458521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4D56B20-EAE6-AD49-B531-D228C4479B15}" type="slidenum">
              <a:rPr kumimoji="1" lang="zh-CN" altLang="en-US" smtClean="0"/>
              <a:t>45</a:t>
            </a:fld>
            <a:endParaRPr kumimoji="1" lang="zh-CN" altLang="en-US"/>
          </a:p>
        </p:txBody>
      </p:sp>
    </p:spTree>
    <p:extLst>
      <p:ext uri="{BB962C8B-B14F-4D97-AF65-F5344CB8AC3E}">
        <p14:creationId xmlns:p14="http://schemas.microsoft.com/office/powerpoint/2010/main" val="13256716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03FE80-F007-0549-B04E-00A7E591FA26}"/>
              </a:ext>
            </a:extLst>
          </p:cNvPr>
          <p:cNvSpPr>
            <a:spLocks noGrp="1"/>
          </p:cNvSpPr>
          <p:nvPr>
            <p:ph type="ctrTitle"/>
          </p:nvPr>
        </p:nvSpPr>
        <p:spPr>
          <a:xfrm>
            <a:off x="306410" y="2412476"/>
            <a:ext cx="6685280" cy="1881863"/>
          </a:xfrm>
        </p:spPr>
        <p:txBody>
          <a:bodyPr anchor="b"/>
          <a:lstStyle>
            <a:lvl1pPr algn="l">
              <a:defRPr sz="6000" b="1"/>
            </a:lvl1pPr>
          </a:lstStyle>
          <a:p>
            <a:r>
              <a:rPr kumimoji="1" lang="zh-CN" altLang="en-US" dirty="0"/>
              <a:t>单击此处编辑母版标题样式</a:t>
            </a:r>
          </a:p>
        </p:txBody>
      </p:sp>
      <p:pic>
        <p:nvPicPr>
          <p:cNvPr id="9" name="图片 8">
            <a:extLst>
              <a:ext uri="{FF2B5EF4-FFF2-40B4-BE49-F238E27FC236}">
                <a16:creationId xmlns:a16="http://schemas.microsoft.com/office/drawing/2014/main" id="{21A7B790-F972-BCB8-6F4A-CA14E6B6B278}"/>
              </a:ext>
            </a:extLst>
          </p:cNvPr>
          <p:cNvPicPr>
            <a:picLocks noChangeAspect="1"/>
          </p:cNvPicPr>
          <p:nvPr userDrawn="1"/>
        </p:nvPicPr>
        <p:blipFill>
          <a:blip r:embed="rId2"/>
          <a:srcRect/>
          <a:stretch/>
        </p:blipFill>
        <p:spPr>
          <a:xfrm>
            <a:off x="9358782" y="247539"/>
            <a:ext cx="2363414" cy="786586"/>
          </a:xfrm>
          <a:prstGeom prst="rect">
            <a:avLst/>
          </a:prstGeom>
        </p:spPr>
      </p:pic>
      <p:pic>
        <p:nvPicPr>
          <p:cNvPr id="10" name="图片 9">
            <a:extLst>
              <a:ext uri="{FF2B5EF4-FFF2-40B4-BE49-F238E27FC236}">
                <a16:creationId xmlns:a16="http://schemas.microsoft.com/office/drawing/2014/main" id="{DE51ED99-06D8-08E8-3419-762B0BE60368}"/>
              </a:ext>
            </a:extLst>
          </p:cNvPr>
          <p:cNvPicPr>
            <a:picLocks noChangeAspect="1"/>
          </p:cNvPicPr>
          <p:nvPr userDrawn="1"/>
        </p:nvPicPr>
        <p:blipFill>
          <a:blip r:embed="rId3"/>
          <a:stretch>
            <a:fillRect/>
          </a:stretch>
        </p:blipFill>
        <p:spPr>
          <a:xfrm>
            <a:off x="830316" y="1694325"/>
            <a:ext cx="5265683" cy="459095"/>
          </a:xfrm>
          <a:prstGeom prst="rect">
            <a:avLst/>
          </a:prstGeom>
        </p:spPr>
      </p:pic>
      <p:pic>
        <p:nvPicPr>
          <p:cNvPr id="11" name="图片 10" descr="卡通画&#10;&#10;描述已自动生成">
            <a:extLst>
              <a:ext uri="{FF2B5EF4-FFF2-40B4-BE49-F238E27FC236}">
                <a16:creationId xmlns:a16="http://schemas.microsoft.com/office/drawing/2014/main" id="{9E35002B-EC7A-FF51-E4D8-590DC6FFCFB2}"/>
              </a:ext>
            </a:extLst>
          </p:cNvPr>
          <p:cNvPicPr>
            <a:picLocks noChangeAspect="1"/>
          </p:cNvPicPr>
          <p:nvPr userDrawn="1"/>
        </p:nvPicPr>
        <p:blipFill>
          <a:blip r:embed="rId4"/>
          <a:stretch>
            <a:fillRect/>
          </a:stretch>
        </p:blipFill>
        <p:spPr>
          <a:xfrm>
            <a:off x="742512" y="380497"/>
            <a:ext cx="1422619" cy="171025"/>
          </a:xfrm>
          <a:prstGeom prst="rect">
            <a:avLst/>
          </a:prstGeom>
        </p:spPr>
      </p:pic>
      <p:pic>
        <p:nvPicPr>
          <p:cNvPr id="13" name="图片 12">
            <a:extLst>
              <a:ext uri="{FF2B5EF4-FFF2-40B4-BE49-F238E27FC236}">
                <a16:creationId xmlns:a16="http://schemas.microsoft.com/office/drawing/2014/main" id="{F51AF667-89E6-E14A-9C76-74C28E4E66AB}"/>
              </a:ext>
            </a:extLst>
          </p:cNvPr>
          <p:cNvPicPr>
            <a:picLocks noChangeAspect="1"/>
          </p:cNvPicPr>
          <p:nvPr userDrawn="1"/>
        </p:nvPicPr>
        <p:blipFill>
          <a:blip r:embed="rId5"/>
          <a:stretch>
            <a:fillRect/>
          </a:stretch>
        </p:blipFill>
        <p:spPr>
          <a:xfrm>
            <a:off x="9924612" y="6461479"/>
            <a:ext cx="1922736" cy="187515"/>
          </a:xfrm>
          <a:prstGeom prst="rect">
            <a:avLst/>
          </a:prstGeom>
        </p:spPr>
      </p:pic>
      <p:pic>
        <p:nvPicPr>
          <p:cNvPr id="15" name="图片 14" descr="图片包含 图形用户界面&#10;&#10;描述已自动生成">
            <a:extLst>
              <a:ext uri="{FF2B5EF4-FFF2-40B4-BE49-F238E27FC236}">
                <a16:creationId xmlns:a16="http://schemas.microsoft.com/office/drawing/2014/main" id="{AA8CC907-6ED5-A6B4-2DC4-967D4D127051}"/>
              </a:ext>
            </a:extLst>
          </p:cNvPr>
          <p:cNvPicPr>
            <a:picLocks noChangeAspect="1"/>
          </p:cNvPicPr>
          <p:nvPr userDrawn="1"/>
        </p:nvPicPr>
        <p:blipFill>
          <a:blip r:embed="rId6"/>
          <a:stretch>
            <a:fillRect/>
          </a:stretch>
        </p:blipFill>
        <p:spPr>
          <a:xfrm>
            <a:off x="6991690" y="1595438"/>
            <a:ext cx="4921033" cy="4066576"/>
          </a:xfrm>
          <a:prstGeom prst="rect">
            <a:avLst/>
          </a:prstGeom>
        </p:spPr>
      </p:pic>
    </p:spTree>
    <p:extLst>
      <p:ext uri="{BB962C8B-B14F-4D97-AF65-F5344CB8AC3E}">
        <p14:creationId xmlns:p14="http://schemas.microsoft.com/office/powerpoint/2010/main" val="1626323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10EF46-D5F3-264B-9C50-F96E90B5C483}"/>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761183B1-DAD1-A84F-8827-571999DD1719}"/>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FFDE549A-BDCA-3A41-8082-15AA423CA3B2}"/>
              </a:ext>
            </a:extLst>
          </p:cNvPr>
          <p:cNvSpPr>
            <a:spLocks noGrp="1"/>
          </p:cNvSpPr>
          <p:nvPr>
            <p:ph type="dt" sz="half" idx="10"/>
          </p:nvPr>
        </p:nvSpPr>
        <p:spPr/>
        <p:txBody>
          <a:bodyPr/>
          <a:lstStyle/>
          <a:p>
            <a:fld id="{272DEA61-FD7F-7E42-8996-47F2197A2754}" type="datetimeFigureOut">
              <a:rPr kumimoji="1" lang="zh-CN" altLang="en-US" smtClean="0"/>
              <a:t>2024/2/8</a:t>
            </a:fld>
            <a:endParaRPr kumimoji="1" lang="zh-CN" altLang="en-US"/>
          </a:p>
        </p:txBody>
      </p:sp>
      <p:sp>
        <p:nvSpPr>
          <p:cNvPr id="5" name="页脚占位符 4">
            <a:extLst>
              <a:ext uri="{FF2B5EF4-FFF2-40B4-BE49-F238E27FC236}">
                <a16:creationId xmlns:a16="http://schemas.microsoft.com/office/drawing/2014/main" id="{4310211C-0490-F047-8270-08CF89DE275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2AD1EB6-34D9-4B4E-882E-5AAF7EE81664}"/>
              </a:ext>
            </a:extLst>
          </p:cNvPr>
          <p:cNvSpPr>
            <a:spLocks noGrp="1"/>
          </p:cNvSpPr>
          <p:nvPr>
            <p:ph type="sldNum" sz="quarter" idx="12"/>
          </p:nvPr>
        </p:nvSpPr>
        <p:spPr/>
        <p:txBody>
          <a:bodyPr/>
          <a:lstStyle/>
          <a:p>
            <a:fld id="{CF3B5192-C2CB-BC47-9292-64A93959DFA5}" type="slidenum">
              <a:rPr kumimoji="1" lang="zh-CN" altLang="en-US" smtClean="0"/>
              <a:t>‹#›</a:t>
            </a:fld>
            <a:endParaRPr kumimoji="1" lang="zh-CN" altLang="en-US"/>
          </a:p>
        </p:txBody>
      </p:sp>
    </p:spTree>
    <p:extLst>
      <p:ext uri="{BB962C8B-B14F-4D97-AF65-F5344CB8AC3E}">
        <p14:creationId xmlns:p14="http://schemas.microsoft.com/office/powerpoint/2010/main" val="34450993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BD810C-2B70-AF46-960B-1C516278B1E5}"/>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C908CE3B-62EF-7B41-959B-1FFB10C08508}"/>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EC6938F5-095D-2240-9CAF-9DB95F449649}"/>
              </a:ext>
            </a:extLst>
          </p:cNvPr>
          <p:cNvSpPr>
            <a:spLocks noGrp="1"/>
          </p:cNvSpPr>
          <p:nvPr>
            <p:ph type="dt" sz="half" idx="10"/>
          </p:nvPr>
        </p:nvSpPr>
        <p:spPr/>
        <p:txBody>
          <a:bodyPr/>
          <a:lstStyle/>
          <a:p>
            <a:fld id="{272DEA61-FD7F-7E42-8996-47F2197A2754}" type="datetimeFigureOut">
              <a:rPr kumimoji="1" lang="zh-CN" altLang="en-US" smtClean="0"/>
              <a:t>2024/2/8</a:t>
            </a:fld>
            <a:endParaRPr kumimoji="1" lang="zh-CN" altLang="en-US"/>
          </a:p>
        </p:txBody>
      </p:sp>
      <p:sp>
        <p:nvSpPr>
          <p:cNvPr id="5" name="页脚占位符 4">
            <a:extLst>
              <a:ext uri="{FF2B5EF4-FFF2-40B4-BE49-F238E27FC236}">
                <a16:creationId xmlns:a16="http://schemas.microsoft.com/office/drawing/2014/main" id="{4DF882B9-BA91-5A4A-AB28-538B73705E6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BA61C61-3E97-664C-9434-B8DDE84188D3}"/>
              </a:ext>
            </a:extLst>
          </p:cNvPr>
          <p:cNvSpPr>
            <a:spLocks noGrp="1"/>
          </p:cNvSpPr>
          <p:nvPr>
            <p:ph type="sldNum" sz="quarter" idx="12"/>
          </p:nvPr>
        </p:nvSpPr>
        <p:spPr/>
        <p:txBody>
          <a:bodyPr/>
          <a:lstStyle/>
          <a:p>
            <a:fld id="{CF3B5192-C2CB-BC47-9292-64A93959DFA5}" type="slidenum">
              <a:rPr kumimoji="1" lang="zh-CN" altLang="en-US" smtClean="0"/>
              <a:t>‹#›</a:t>
            </a:fld>
            <a:endParaRPr kumimoji="1" lang="zh-CN" altLang="en-US"/>
          </a:p>
        </p:txBody>
      </p:sp>
    </p:spTree>
    <p:extLst>
      <p:ext uri="{BB962C8B-B14F-4D97-AF65-F5344CB8AC3E}">
        <p14:creationId xmlns:p14="http://schemas.microsoft.com/office/powerpoint/2010/main" val="2135126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E75CE-1932-724E-80C0-FAEB33FBC826}"/>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2F326339-EF9D-F445-B1D9-1E67239BB939}"/>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8541A103-E975-7049-A021-7291CD8BEA2A}"/>
              </a:ext>
            </a:extLst>
          </p:cNvPr>
          <p:cNvSpPr>
            <a:spLocks noGrp="1"/>
          </p:cNvSpPr>
          <p:nvPr>
            <p:ph type="dt" sz="half" idx="10"/>
          </p:nvPr>
        </p:nvSpPr>
        <p:spPr/>
        <p:txBody>
          <a:bodyPr/>
          <a:lstStyle/>
          <a:p>
            <a:fld id="{272DEA61-FD7F-7E42-8996-47F2197A2754}" type="datetimeFigureOut">
              <a:rPr kumimoji="1" lang="zh-CN" altLang="en-US" smtClean="0"/>
              <a:t>2024/2/8</a:t>
            </a:fld>
            <a:endParaRPr kumimoji="1" lang="zh-CN" altLang="en-US"/>
          </a:p>
        </p:txBody>
      </p:sp>
      <p:sp>
        <p:nvSpPr>
          <p:cNvPr id="5" name="页脚占位符 4">
            <a:extLst>
              <a:ext uri="{FF2B5EF4-FFF2-40B4-BE49-F238E27FC236}">
                <a16:creationId xmlns:a16="http://schemas.microsoft.com/office/drawing/2014/main" id="{893A1269-8BA8-D746-98F9-CD6254EC9CD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8176056-4DA2-2E4F-A681-8AB016B22EAB}"/>
              </a:ext>
            </a:extLst>
          </p:cNvPr>
          <p:cNvSpPr>
            <a:spLocks noGrp="1"/>
          </p:cNvSpPr>
          <p:nvPr>
            <p:ph type="sldNum" sz="quarter" idx="12"/>
          </p:nvPr>
        </p:nvSpPr>
        <p:spPr/>
        <p:txBody>
          <a:bodyPr/>
          <a:lstStyle/>
          <a:p>
            <a:fld id="{CF3B5192-C2CB-BC47-9292-64A93959DFA5}" type="slidenum">
              <a:rPr kumimoji="1" lang="zh-CN" altLang="en-US" smtClean="0"/>
              <a:t>‹#›</a:t>
            </a:fld>
            <a:endParaRPr kumimoji="1" lang="zh-CN" altLang="en-US"/>
          </a:p>
        </p:txBody>
      </p:sp>
      <p:pic>
        <p:nvPicPr>
          <p:cNvPr id="8" name="图片 7" descr="图标&#10;&#10;描述已自动生成">
            <a:extLst>
              <a:ext uri="{FF2B5EF4-FFF2-40B4-BE49-F238E27FC236}">
                <a16:creationId xmlns:a16="http://schemas.microsoft.com/office/drawing/2014/main" id="{1110583F-9F3B-706C-B3C8-B065A90EFFD6}"/>
              </a:ext>
            </a:extLst>
          </p:cNvPr>
          <p:cNvPicPr>
            <a:picLocks noChangeAspect="1"/>
          </p:cNvPicPr>
          <p:nvPr userDrawn="1"/>
        </p:nvPicPr>
        <p:blipFill>
          <a:blip r:embed="rId2"/>
          <a:stretch>
            <a:fillRect/>
          </a:stretch>
        </p:blipFill>
        <p:spPr>
          <a:xfrm>
            <a:off x="169391" y="754856"/>
            <a:ext cx="546100" cy="546100"/>
          </a:xfrm>
          <a:prstGeom prst="rect">
            <a:avLst/>
          </a:prstGeom>
        </p:spPr>
      </p:pic>
    </p:spTree>
    <p:extLst>
      <p:ext uri="{BB962C8B-B14F-4D97-AF65-F5344CB8AC3E}">
        <p14:creationId xmlns:p14="http://schemas.microsoft.com/office/powerpoint/2010/main" val="2042885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0E8CF-8957-BA41-93F5-A7432EB02DE1}"/>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320FDA73-E3E1-7D4A-93DD-F795B97AB9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5E005A51-588C-FD41-BE26-11B5455C9A7E}"/>
              </a:ext>
            </a:extLst>
          </p:cNvPr>
          <p:cNvSpPr>
            <a:spLocks noGrp="1"/>
          </p:cNvSpPr>
          <p:nvPr>
            <p:ph type="dt" sz="half" idx="10"/>
          </p:nvPr>
        </p:nvSpPr>
        <p:spPr/>
        <p:txBody>
          <a:bodyPr/>
          <a:lstStyle/>
          <a:p>
            <a:fld id="{272DEA61-FD7F-7E42-8996-47F2197A2754}" type="datetimeFigureOut">
              <a:rPr kumimoji="1" lang="zh-CN" altLang="en-US" smtClean="0"/>
              <a:t>2024/2/8</a:t>
            </a:fld>
            <a:endParaRPr kumimoji="1" lang="zh-CN" altLang="en-US"/>
          </a:p>
        </p:txBody>
      </p:sp>
      <p:sp>
        <p:nvSpPr>
          <p:cNvPr id="5" name="页脚占位符 4">
            <a:extLst>
              <a:ext uri="{FF2B5EF4-FFF2-40B4-BE49-F238E27FC236}">
                <a16:creationId xmlns:a16="http://schemas.microsoft.com/office/drawing/2014/main" id="{CF9D4BEC-04F2-0545-8673-9CABEEA41EA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131CA31-82E8-8D47-8E27-FB56D9903514}"/>
              </a:ext>
            </a:extLst>
          </p:cNvPr>
          <p:cNvSpPr>
            <a:spLocks noGrp="1"/>
          </p:cNvSpPr>
          <p:nvPr>
            <p:ph type="sldNum" sz="quarter" idx="12"/>
          </p:nvPr>
        </p:nvSpPr>
        <p:spPr/>
        <p:txBody>
          <a:bodyPr/>
          <a:lstStyle/>
          <a:p>
            <a:fld id="{CF3B5192-C2CB-BC47-9292-64A93959DFA5}" type="slidenum">
              <a:rPr kumimoji="1" lang="zh-CN" altLang="en-US" smtClean="0"/>
              <a:t>‹#›</a:t>
            </a:fld>
            <a:endParaRPr kumimoji="1" lang="zh-CN" altLang="en-US"/>
          </a:p>
        </p:txBody>
      </p:sp>
    </p:spTree>
    <p:extLst>
      <p:ext uri="{BB962C8B-B14F-4D97-AF65-F5344CB8AC3E}">
        <p14:creationId xmlns:p14="http://schemas.microsoft.com/office/powerpoint/2010/main" val="3920852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C3F3F6-92DC-F048-B129-77967C74126F}"/>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79F13D74-A128-F246-A2C3-FA3BD5269CF3}"/>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58EA059B-890E-A145-B88D-F6B9D124013D}"/>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2581BCB7-9F42-BF4C-BABD-5E56F2E83AFB}"/>
              </a:ext>
            </a:extLst>
          </p:cNvPr>
          <p:cNvSpPr>
            <a:spLocks noGrp="1"/>
          </p:cNvSpPr>
          <p:nvPr>
            <p:ph type="dt" sz="half" idx="10"/>
          </p:nvPr>
        </p:nvSpPr>
        <p:spPr/>
        <p:txBody>
          <a:bodyPr/>
          <a:lstStyle/>
          <a:p>
            <a:fld id="{272DEA61-FD7F-7E42-8996-47F2197A2754}" type="datetimeFigureOut">
              <a:rPr kumimoji="1" lang="zh-CN" altLang="en-US" smtClean="0"/>
              <a:t>2024/2/8</a:t>
            </a:fld>
            <a:endParaRPr kumimoji="1" lang="zh-CN" altLang="en-US"/>
          </a:p>
        </p:txBody>
      </p:sp>
      <p:sp>
        <p:nvSpPr>
          <p:cNvPr id="6" name="页脚占位符 5">
            <a:extLst>
              <a:ext uri="{FF2B5EF4-FFF2-40B4-BE49-F238E27FC236}">
                <a16:creationId xmlns:a16="http://schemas.microsoft.com/office/drawing/2014/main" id="{3C76A82C-851D-1B4B-A734-FD05DAF3BD9A}"/>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6C5B2885-4F24-D94A-8A97-391BC519903F}"/>
              </a:ext>
            </a:extLst>
          </p:cNvPr>
          <p:cNvSpPr>
            <a:spLocks noGrp="1"/>
          </p:cNvSpPr>
          <p:nvPr>
            <p:ph type="sldNum" sz="quarter" idx="12"/>
          </p:nvPr>
        </p:nvSpPr>
        <p:spPr/>
        <p:txBody>
          <a:bodyPr/>
          <a:lstStyle/>
          <a:p>
            <a:fld id="{CF3B5192-C2CB-BC47-9292-64A93959DFA5}" type="slidenum">
              <a:rPr kumimoji="1" lang="zh-CN" altLang="en-US" smtClean="0"/>
              <a:t>‹#›</a:t>
            </a:fld>
            <a:endParaRPr kumimoji="1" lang="zh-CN" altLang="en-US"/>
          </a:p>
        </p:txBody>
      </p:sp>
    </p:spTree>
    <p:extLst>
      <p:ext uri="{BB962C8B-B14F-4D97-AF65-F5344CB8AC3E}">
        <p14:creationId xmlns:p14="http://schemas.microsoft.com/office/powerpoint/2010/main" val="519600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9E4E-46B5-3B45-8DA4-D1D34B08E81D}"/>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7A1A9633-FA0D-B44B-A177-A2CBE220AE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99C6536C-6536-6040-9D60-F6D276B70014}"/>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03EBC514-62AE-0447-84DF-AB11DB2C4B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31AF9E8A-0D96-3249-9355-ABF0602D6560}"/>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51B85C5D-ADC9-0144-BE92-FDC35028660A}"/>
              </a:ext>
            </a:extLst>
          </p:cNvPr>
          <p:cNvSpPr>
            <a:spLocks noGrp="1"/>
          </p:cNvSpPr>
          <p:nvPr>
            <p:ph type="dt" sz="half" idx="10"/>
          </p:nvPr>
        </p:nvSpPr>
        <p:spPr/>
        <p:txBody>
          <a:bodyPr/>
          <a:lstStyle/>
          <a:p>
            <a:fld id="{272DEA61-FD7F-7E42-8996-47F2197A2754}" type="datetimeFigureOut">
              <a:rPr kumimoji="1" lang="zh-CN" altLang="en-US" smtClean="0"/>
              <a:t>2024/2/8</a:t>
            </a:fld>
            <a:endParaRPr kumimoji="1" lang="zh-CN" altLang="en-US"/>
          </a:p>
        </p:txBody>
      </p:sp>
      <p:sp>
        <p:nvSpPr>
          <p:cNvPr id="8" name="页脚占位符 7">
            <a:extLst>
              <a:ext uri="{FF2B5EF4-FFF2-40B4-BE49-F238E27FC236}">
                <a16:creationId xmlns:a16="http://schemas.microsoft.com/office/drawing/2014/main" id="{F5904610-EEE0-3A4C-A141-9856787E3079}"/>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EE5AE534-B270-E94E-ADC3-71B95CD01403}"/>
              </a:ext>
            </a:extLst>
          </p:cNvPr>
          <p:cNvSpPr>
            <a:spLocks noGrp="1"/>
          </p:cNvSpPr>
          <p:nvPr>
            <p:ph type="sldNum" sz="quarter" idx="12"/>
          </p:nvPr>
        </p:nvSpPr>
        <p:spPr/>
        <p:txBody>
          <a:bodyPr/>
          <a:lstStyle/>
          <a:p>
            <a:fld id="{CF3B5192-C2CB-BC47-9292-64A93959DFA5}" type="slidenum">
              <a:rPr kumimoji="1" lang="zh-CN" altLang="en-US" smtClean="0"/>
              <a:t>‹#›</a:t>
            </a:fld>
            <a:endParaRPr kumimoji="1" lang="zh-CN" altLang="en-US"/>
          </a:p>
        </p:txBody>
      </p:sp>
    </p:spTree>
    <p:extLst>
      <p:ext uri="{BB962C8B-B14F-4D97-AF65-F5344CB8AC3E}">
        <p14:creationId xmlns:p14="http://schemas.microsoft.com/office/powerpoint/2010/main" val="972903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D6828D-C7FA-6D44-8091-37E86938744F}"/>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2B66CA88-8A7E-7049-9D5E-9418803FDA2D}"/>
              </a:ext>
            </a:extLst>
          </p:cNvPr>
          <p:cNvSpPr>
            <a:spLocks noGrp="1"/>
          </p:cNvSpPr>
          <p:nvPr>
            <p:ph type="dt" sz="half" idx="10"/>
          </p:nvPr>
        </p:nvSpPr>
        <p:spPr/>
        <p:txBody>
          <a:bodyPr/>
          <a:lstStyle/>
          <a:p>
            <a:fld id="{272DEA61-FD7F-7E42-8996-47F2197A2754}" type="datetimeFigureOut">
              <a:rPr kumimoji="1" lang="zh-CN" altLang="en-US" smtClean="0"/>
              <a:t>2024/2/8</a:t>
            </a:fld>
            <a:endParaRPr kumimoji="1" lang="zh-CN" altLang="en-US"/>
          </a:p>
        </p:txBody>
      </p:sp>
      <p:sp>
        <p:nvSpPr>
          <p:cNvPr id="4" name="页脚占位符 3">
            <a:extLst>
              <a:ext uri="{FF2B5EF4-FFF2-40B4-BE49-F238E27FC236}">
                <a16:creationId xmlns:a16="http://schemas.microsoft.com/office/drawing/2014/main" id="{610A43C4-786D-1041-B770-CB0B2C7953BC}"/>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832B44DB-3556-7F47-A1AF-47FCEB74C1F4}"/>
              </a:ext>
            </a:extLst>
          </p:cNvPr>
          <p:cNvSpPr>
            <a:spLocks noGrp="1"/>
          </p:cNvSpPr>
          <p:nvPr>
            <p:ph type="sldNum" sz="quarter" idx="12"/>
          </p:nvPr>
        </p:nvSpPr>
        <p:spPr/>
        <p:txBody>
          <a:bodyPr/>
          <a:lstStyle/>
          <a:p>
            <a:fld id="{CF3B5192-C2CB-BC47-9292-64A93959DFA5}" type="slidenum">
              <a:rPr kumimoji="1" lang="zh-CN" altLang="en-US" smtClean="0"/>
              <a:t>‹#›</a:t>
            </a:fld>
            <a:endParaRPr kumimoji="1" lang="zh-CN" altLang="en-US"/>
          </a:p>
        </p:txBody>
      </p:sp>
    </p:spTree>
    <p:extLst>
      <p:ext uri="{BB962C8B-B14F-4D97-AF65-F5344CB8AC3E}">
        <p14:creationId xmlns:p14="http://schemas.microsoft.com/office/powerpoint/2010/main" val="1883968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62A8D6D-9947-974A-96CE-1AB8A1A42EBD}"/>
              </a:ext>
            </a:extLst>
          </p:cNvPr>
          <p:cNvSpPr>
            <a:spLocks noGrp="1"/>
          </p:cNvSpPr>
          <p:nvPr>
            <p:ph type="dt" sz="half" idx="10"/>
          </p:nvPr>
        </p:nvSpPr>
        <p:spPr/>
        <p:txBody>
          <a:bodyPr/>
          <a:lstStyle/>
          <a:p>
            <a:fld id="{272DEA61-FD7F-7E42-8996-47F2197A2754}" type="datetimeFigureOut">
              <a:rPr kumimoji="1" lang="zh-CN" altLang="en-US" smtClean="0"/>
              <a:t>2024/2/8</a:t>
            </a:fld>
            <a:endParaRPr kumimoji="1" lang="zh-CN" altLang="en-US"/>
          </a:p>
        </p:txBody>
      </p:sp>
      <p:sp>
        <p:nvSpPr>
          <p:cNvPr id="3" name="页脚占位符 2">
            <a:extLst>
              <a:ext uri="{FF2B5EF4-FFF2-40B4-BE49-F238E27FC236}">
                <a16:creationId xmlns:a16="http://schemas.microsoft.com/office/drawing/2014/main" id="{301238C9-9B18-C54A-A670-4F1F89DB163B}"/>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C9D2E43D-2F7B-8442-BC3E-04F2BD555578}"/>
              </a:ext>
            </a:extLst>
          </p:cNvPr>
          <p:cNvSpPr>
            <a:spLocks noGrp="1"/>
          </p:cNvSpPr>
          <p:nvPr>
            <p:ph type="sldNum" sz="quarter" idx="12"/>
          </p:nvPr>
        </p:nvSpPr>
        <p:spPr/>
        <p:txBody>
          <a:bodyPr/>
          <a:lstStyle/>
          <a:p>
            <a:fld id="{CF3B5192-C2CB-BC47-9292-64A93959DFA5}" type="slidenum">
              <a:rPr kumimoji="1" lang="zh-CN" altLang="en-US" smtClean="0"/>
              <a:t>‹#›</a:t>
            </a:fld>
            <a:endParaRPr kumimoji="1" lang="zh-CN" altLang="en-US"/>
          </a:p>
        </p:txBody>
      </p:sp>
    </p:spTree>
    <p:extLst>
      <p:ext uri="{BB962C8B-B14F-4D97-AF65-F5344CB8AC3E}">
        <p14:creationId xmlns:p14="http://schemas.microsoft.com/office/powerpoint/2010/main" val="1161984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40EE50-AA0C-1C4D-89F2-E5E7222C943B}"/>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60EC1718-1B85-8C41-9056-80B26F8F11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1591A487-E135-3E40-82B2-2AB952CC07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ECA29C69-81B1-B540-884E-55FB474B039E}"/>
              </a:ext>
            </a:extLst>
          </p:cNvPr>
          <p:cNvSpPr>
            <a:spLocks noGrp="1"/>
          </p:cNvSpPr>
          <p:nvPr>
            <p:ph type="dt" sz="half" idx="10"/>
          </p:nvPr>
        </p:nvSpPr>
        <p:spPr/>
        <p:txBody>
          <a:bodyPr/>
          <a:lstStyle/>
          <a:p>
            <a:fld id="{272DEA61-FD7F-7E42-8996-47F2197A2754}" type="datetimeFigureOut">
              <a:rPr kumimoji="1" lang="zh-CN" altLang="en-US" smtClean="0"/>
              <a:t>2024/2/8</a:t>
            </a:fld>
            <a:endParaRPr kumimoji="1" lang="zh-CN" altLang="en-US"/>
          </a:p>
        </p:txBody>
      </p:sp>
      <p:sp>
        <p:nvSpPr>
          <p:cNvPr id="6" name="页脚占位符 5">
            <a:extLst>
              <a:ext uri="{FF2B5EF4-FFF2-40B4-BE49-F238E27FC236}">
                <a16:creationId xmlns:a16="http://schemas.microsoft.com/office/drawing/2014/main" id="{374EFF6D-063D-2246-B9CE-EF8FABB47C5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F5C1A372-1EEA-3E43-8EFF-2D7EE85AB926}"/>
              </a:ext>
            </a:extLst>
          </p:cNvPr>
          <p:cNvSpPr>
            <a:spLocks noGrp="1"/>
          </p:cNvSpPr>
          <p:nvPr>
            <p:ph type="sldNum" sz="quarter" idx="12"/>
          </p:nvPr>
        </p:nvSpPr>
        <p:spPr/>
        <p:txBody>
          <a:bodyPr/>
          <a:lstStyle/>
          <a:p>
            <a:fld id="{CF3B5192-C2CB-BC47-9292-64A93959DFA5}" type="slidenum">
              <a:rPr kumimoji="1" lang="zh-CN" altLang="en-US" smtClean="0"/>
              <a:t>‹#›</a:t>
            </a:fld>
            <a:endParaRPr kumimoji="1" lang="zh-CN" altLang="en-US"/>
          </a:p>
        </p:txBody>
      </p:sp>
    </p:spTree>
    <p:extLst>
      <p:ext uri="{BB962C8B-B14F-4D97-AF65-F5344CB8AC3E}">
        <p14:creationId xmlns:p14="http://schemas.microsoft.com/office/powerpoint/2010/main" val="15590373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39EC9B-407C-504F-BF6B-0D8911518172}"/>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C24DAF8F-1350-2342-BB8B-7FA3B67E62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3FF0B8C0-F262-A143-9821-1B46872BF3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DF5EFAE1-7081-3C48-9A37-AADA14DCE278}"/>
              </a:ext>
            </a:extLst>
          </p:cNvPr>
          <p:cNvSpPr>
            <a:spLocks noGrp="1"/>
          </p:cNvSpPr>
          <p:nvPr>
            <p:ph type="dt" sz="half" idx="10"/>
          </p:nvPr>
        </p:nvSpPr>
        <p:spPr/>
        <p:txBody>
          <a:bodyPr/>
          <a:lstStyle/>
          <a:p>
            <a:fld id="{272DEA61-FD7F-7E42-8996-47F2197A2754}" type="datetimeFigureOut">
              <a:rPr kumimoji="1" lang="zh-CN" altLang="en-US" smtClean="0"/>
              <a:t>2024/2/8</a:t>
            </a:fld>
            <a:endParaRPr kumimoji="1" lang="zh-CN" altLang="en-US"/>
          </a:p>
        </p:txBody>
      </p:sp>
      <p:sp>
        <p:nvSpPr>
          <p:cNvPr id="6" name="页脚占位符 5">
            <a:extLst>
              <a:ext uri="{FF2B5EF4-FFF2-40B4-BE49-F238E27FC236}">
                <a16:creationId xmlns:a16="http://schemas.microsoft.com/office/drawing/2014/main" id="{9ECD4C2C-E379-B54F-86B5-F4B9DB4CBEA7}"/>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1C835633-04C4-EC4A-99B9-C1F5240C2016}"/>
              </a:ext>
            </a:extLst>
          </p:cNvPr>
          <p:cNvSpPr>
            <a:spLocks noGrp="1"/>
          </p:cNvSpPr>
          <p:nvPr>
            <p:ph type="sldNum" sz="quarter" idx="12"/>
          </p:nvPr>
        </p:nvSpPr>
        <p:spPr/>
        <p:txBody>
          <a:bodyPr/>
          <a:lstStyle/>
          <a:p>
            <a:fld id="{CF3B5192-C2CB-BC47-9292-64A93959DFA5}" type="slidenum">
              <a:rPr kumimoji="1" lang="zh-CN" altLang="en-US" smtClean="0"/>
              <a:t>‹#›</a:t>
            </a:fld>
            <a:endParaRPr kumimoji="1" lang="zh-CN" altLang="en-US"/>
          </a:p>
        </p:txBody>
      </p:sp>
    </p:spTree>
    <p:extLst>
      <p:ext uri="{BB962C8B-B14F-4D97-AF65-F5344CB8AC3E}">
        <p14:creationId xmlns:p14="http://schemas.microsoft.com/office/powerpoint/2010/main" val="3621240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descr="电脑萤幕&#10;&#10;低可信度描述已自动生成">
            <a:extLst>
              <a:ext uri="{FF2B5EF4-FFF2-40B4-BE49-F238E27FC236}">
                <a16:creationId xmlns:a16="http://schemas.microsoft.com/office/drawing/2014/main" id="{8B360BF0-E85A-3123-FE57-428861D555B0}"/>
              </a:ext>
            </a:extLst>
          </p:cNvPr>
          <p:cNvPicPr>
            <a:picLocks noChangeAspect="1"/>
          </p:cNvPicPr>
          <p:nvPr userDrawn="1"/>
        </p:nvPicPr>
        <p:blipFill>
          <a:blip r:embed="rId13"/>
          <a:stretch>
            <a:fillRect/>
          </a:stretch>
        </p:blipFill>
        <p:spPr>
          <a:xfrm>
            <a:off x="0" y="0"/>
            <a:ext cx="12192000" cy="6858000"/>
          </a:xfrm>
          <a:prstGeom prst="rect">
            <a:avLst/>
          </a:prstGeom>
          <a:gradFill>
            <a:gsLst>
              <a:gs pos="1000">
                <a:srgbClr val="00FFAB"/>
              </a:gs>
              <a:gs pos="100000">
                <a:srgbClr val="00B2FF"/>
              </a:gs>
            </a:gsLst>
            <a:lin ang="3600000" scaled="0"/>
          </a:gradFill>
        </p:spPr>
      </p:pic>
      <p:sp>
        <p:nvSpPr>
          <p:cNvPr id="2" name="标题占位符 1">
            <a:extLst>
              <a:ext uri="{FF2B5EF4-FFF2-40B4-BE49-F238E27FC236}">
                <a16:creationId xmlns:a16="http://schemas.microsoft.com/office/drawing/2014/main" id="{497A6F01-3646-134B-9875-7EDD795E53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888E77E2-C9AC-8547-BD61-8980F65142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1ABA9883-2DF6-1B4E-9229-BA94F1192F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2DEA61-FD7F-7E42-8996-47F2197A2754}" type="datetimeFigureOut">
              <a:rPr kumimoji="1" lang="zh-CN" altLang="en-US" smtClean="0"/>
              <a:t>2024/2/8</a:t>
            </a:fld>
            <a:endParaRPr kumimoji="1" lang="zh-CN" altLang="en-US"/>
          </a:p>
        </p:txBody>
      </p:sp>
      <p:sp>
        <p:nvSpPr>
          <p:cNvPr id="5" name="页脚占位符 4">
            <a:extLst>
              <a:ext uri="{FF2B5EF4-FFF2-40B4-BE49-F238E27FC236}">
                <a16:creationId xmlns:a16="http://schemas.microsoft.com/office/drawing/2014/main" id="{9E6B74DE-6864-C442-A2D2-9F56667D20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89F89B61-871D-C24A-953F-6031457400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3B5192-C2CB-BC47-9292-64A93959DFA5}" type="slidenum">
              <a:rPr kumimoji="1" lang="zh-CN" altLang="en-US" smtClean="0"/>
              <a:t>‹#›</a:t>
            </a:fld>
            <a:endParaRPr kumimoji="1" lang="zh-CN" altLang="en-US"/>
          </a:p>
        </p:txBody>
      </p:sp>
      <p:pic>
        <p:nvPicPr>
          <p:cNvPr id="9" name="图片 8">
            <a:extLst>
              <a:ext uri="{FF2B5EF4-FFF2-40B4-BE49-F238E27FC236}">
                <a16:creationId xmlns:a16="http://schemas.microsoft.com/office/drawing/2014/main" id="{15D15618-98B1-AA4F-90ED-DECD0C962F51}"/>
              </a:ext>
            </a:extLst>
          </p:cNvPr>
          <p:cNvPicPr>
            <a:picLocks noChangeAspect="1"/>
          </p:cNvPicPr>
          <p:nvPr userDrawn="1"/>
        </p:nvPicPr>
        <p:blipFill>
          <a:blip r:embed="rId14"/>
          <a:stretch>
            <a:fillRect/>
          </a:stretch>
        </p:blipFill>
        <p:spPr>
          <a:xfrm>
            <a:off x="10329908" y="451662"/>
            <a:ext cx="1517440" cy="146008"/>
          </a:xfrm>
          <a:prstGeom prst="rect">
            <a:avLst/>
          </a:prstGeom>
        </p:spPr>
      </p:pic>
      <p:pic>
        <p:nvPicPr>
          <p:cNvPr id="10" name="图片 9">
            <a:extLst>
              <a:ext uri="{FF2B5EF4-FFF2-40B4-BE49-F238E27FC236}">
                <a16:creationId xmlns:a16="http://schemas.microsoft.com/office/drawing/2014/main" id="{F92E9478-BB68-576A-51E5-0F174F577C0F}"/>
              </a:ext>
            </a:extLst>
          </p:cNvPr>
          <p:cNvPicPr>
            <a:picLocks noChangeAspect="1"/>
          </p:cNvPicPr>
          <p:nvPr userDrawn="1"/>
        </p:nvPicPr>
        <p:blipFill>
          <a:blip r:embed="rId15"/>
          <a:srcRect/>
          <a:stretch/>
        </p:blipFill>
        <p:spPr>
          <a:xfrm>
            <a:off x="10023182" y="6215377"/>
            <a:ext cx="1719992" cy="572444"/>
          </a:xfrm>
          <a:prstGeom prst="rect">
            <a:avLst/>
          </a:prstGeom>
        </p:spPr>
      </p:pic>
    </p:spTree>
    <p:extLst>
      <p:ext uri="{BB962C8B-B14F-4D97-AF65-F5344CB8AC3E}">
        <p14:creationId xmlns:p14="http://schemas.microsoft.com/office/powerpoint/2010/main" val="8203990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bg1"/>
          </a:solidFill>
          <a:latin typeface="思源黑体 Normal" panose="020B0400000000000000" pitchFamily="34" charset="-128"/>
          <a:ea typeface="思源黑体 Normal" panose="020B0400000000000000"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思源黑体 Normal" panose="020B0400000000000000" pitchFamily="34" charset="-128"/>
          <a:ea typeface="思源黑体 Normal" panose="020B04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思源黑体 Normal" panose="020B0400000000000000" pitchFamily="34" charset="-128"/>
          <a:ea typeface="思源黑体 Normal" panose="020B04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思源黑体 Normal" panose="020B0400000000000000" pitchFamily="34" charset="-128"/>
          <a:ea typeface="思源黑体 Normal" panose="020B04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思源黑体 Normal" panose="020B0400000000000000" pitchFamily="34" charset="-128"/>
          <a:ea typeface="思源黑体 Normal" panose="020B04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思源黑体 Normal" panose="020B0400000000000000" pitchFamily="34" charset="-128"/>
          <a:ea typeface="思源黑体 Normal"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CC76EB-C3F7-50E0-0A65-1319D8C14D61}"/>
              </a:ext>
            </a:extLst>
          </p:cNvPr>
          <p:cNvSpPr>
            <a:spLocks noGrp="1"/>
          </p:cNvSpPr>
          <p:nvPr>
            <p:ph type="ctrTitle"/>
          </p:nvPr>
        </p:nvSpPr>
        <p:spPr>
          <a:xfrm>
            <a:off x="306410" y="2242458"/>
            <a:ext cx="6685280" cy="2051882"/>
          </a:xfrm>
        </p:spPr>
        <p:txBody>
          <a:bodyPr>
            <a:normAutofit/>
          </a:bodyPr>
          <a:lstStyle/>
          <a:p>
            <a:r>
              <a:rPr lang="en-US" altLang="zh-CN" sz="6000" dirty="0">
                <a:solidFill>
                  <a:schemeClr val="bg1"/>
                </a:solidFill>
              </a:rPr>
              <a:t>2024</a:t>
            </a:r>
            <a:r>
              <a:rPr lang="zh-CN" altLang="en-US" sz="6000" dirty="0">
                <a:solidFill>
                  <a:schemeClr val="bg1"/>
                </a:solidFill>
              </a:rPr>
              <a:t>牛客寒假</a:t>
            </a:r>
            <a:br>
              <a:rPr lang="en-US" altLang="zh-CN" sz="6000" dirty="0">
                <a:solidFill>
                  <a:schemeClr val="bg1"/>
                </a:solidFill>
                <a:latin typeface="HarmonyOS Sans SC Light" pitchFamily="2" charset="-122"/>
                <a:ea typeface="HarmonyOS Sans SC Light" pitchFamily="2" charset="-122"/>
              </a:rPr>
            </a:br>
            <a:r>
              <a:rPr lang="zh-CN" altLang="en-US" sz="7200" b="1" dirty="0">
                <a:solidFill>
                  <a:schemeClr val="bg1"/>
                </a:solidFill>
              </a:rPr>
              <a:t>算法基础集训</a:t>
            </a:r>
            <a:endParaRPr lang="zh-CN" altLang="en-US" dirty="0"/>
          </a:p>
        </p:txBody>
      </p:sp>
      <p:sp>
        <p:nvSpPr>
          <p:cNvPr id="16" name="圆角矩形 32">
            <a:extLst>
              <a:ext uri="{FF2B5EF4-FFF2-40B4-BE49-F238E27FC236}">
                <a16:creationId xmlns:a16="http://schemas.microsoft.com/office/drawing/2014/main" id="{2B62A56C-133E-BF0A-D1EE-C41E6877B0AA}"/>
              </a:ext>
            </a:extLst>
          </p:cNvPr>
          <p:cNvSpPr/>
          <p:nvPr/>
        </p:nvSpPr>
        <p:spPr>
          <a:xfrm>
            <a:off x="1807223" y="4460065"/>
            <a:ext cx="1926578" cy="613460"/>
          </a:xfrm>
          <a:prstGeom prst="roundRect">
            <a:avLst/>
          </a:prstGeom>
          <a:gradFill>
            <a:gsLst>
              <a:gs pos="1000">
                <a:srgbClr val="00FFAB"/>
              </a:gs>
              <a:gs pos="100000">
                <a:srgbClr val="00B2FF"/>
              </a:gs>
            </a:gsLst>
            <a:lin ang="36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chemeClr val="bg2">
                    <a:lumMod val="25000"/>
                  </a:schemeClr>
                </a:solidFill>
                <a:latin typeface="思源黑体 Normal" panose="020B0400000000000000" pitchFamily="34" charset="-128"/>
                <a:ea typeface="思源黑体 Normal" panose="020B0400000000000000" pitchFamily="34" charset="-128"/>
              </a:rPr>
              <a:t>第三场</a:t>
            </a:r>
          </a:p>
        </p:txBody>
      </p:sp>
    </p:spTree>
    <p:extLst>
      <p:ext uri="{BB962C8B-B14F-4D97-AF65-F5344CB8AC3E}">
        <p14:creationId xmlns:p14="http://schemas.microsoft.com/office/powerpoint/2010/main" val="104651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B1E52-D692-2BC2-30F8-5EEBA0CB63F1}"/>
              </a:ext>
            </a:extLst>
          </p:cNvPr>
          <p:cNvSpPr>
            <a:spLocks noGrp="1"/>
          </p:cNvSpPr>
          <p:nvPr>
            <p:ph type="title"/>
          </p:nvPr>
        </p:nvSpPr>
        <p:spPr/>
        <p:txBody>
          <a:bodyPr/>
          <a:lstStyle/>
          <a:p>
            <a:r>
              <a:rPr lang="en-US" altLang="zh-CN" dirty="0"/>
              <a:t>NC223888	</a:t>
            </a:r>
            <a:r>
              <a:rPr lang="zh-CN" altLang="en-US" dirty="0"/>
              <a:t>红色和紫色</a:t>
            </a:r>
          </a:p>
        </p:txBody>
      </p:sp>
      <p:sp>
        <p:nvSpPr>
          <p:cNvPr id="3" name="内容占位符 2">
            <a:extLst>
              <a:ext uri="{FF2B5EF4-FFF2-40B4-BE49-F238E27FC236}">
                <a16:creationId xmlns:a16="http://schemas.microsoft.com/office/drawing/2014/main" id="{070C980C-6D95-2A8D-B674-1F0F49773E58}"/>
              </a:ext>
            </a:extLst>
          </p:cNvPr>
          <p:cNvSpPr>
            <a:spLocks noGrp="1"/>
          </p:cNvSpPr>
          <p:nvPr>
            <p:ph idx="1"/>
          </p:nvPr>
        </p:nvSpPr>
        <p:spPr/>
        <p:txBody>
          <a:bodyPr/>
          <a:lstStyle/>
          <a:p>
            <a:r>
              <a:rPr lang="zh-CN" altLang="en-US" dirty="0"/>
              <a:t>漫长的生命总是无聊的。这天，小红和紫准备玩一个染色游戏。她们拿出了一个有</a:t>
            </a:r>
            <a:r>
              <a:rPr lang="en-US" altLang="zh-CN" dirty="0"/>
              <a:t>n*m</a:t>
            </a:r>
            <a:r>
              <a:rPr lang="zh-CN" altLang="en-US" dirty="0"/>
              <a:t>个格子的网格，每个格子只能被染成红色或紫色。每个人可以任意选择一个格子染成红色和紫色，两人轮流进行染色。她们约定，不能有两个相邻的格子有相同的颜色。最后无法进行染色的人判输。小红先手进行染色。小红想知道，双方都采用最优策略的情况下，她能否取得胜利？</a:t>
            </a:r>
            <a:endParaRPr lang="en-US" altLang="zh-CN" dirty="0"/>
          </a:p>
          <a:p>
            <a:r>
              <a:rPr lang="en-US" altLang="zh-CN" dirty="0" err="1"/>
              <a:t>n,m</a:t>
            </a:r>
            <a:r>
              <a:rPr lang="en-US" altLang="zh-CN" dirty="0"/>
              <a:t>&lt;=10^9</a:t>
            </a:r>
            <a:endParaRPr lang="zh-CN" altLang="en-US" dirty="0"/>
          </a:p>
          <a:p>
            <a:endParaRPr lang="zh-CN" altLang="en-US" dirty="0"/>
          </a:p>
        </p:txBody>
      </p:sp>
    </p:spTree>
    <p:extLst>
      <p:ext uri="{BB962C8B-B14F-4D97-AF65-F5344CB8AC3E}">
        <p14:creationId xmlns:p14="http://schemas.microsoft.com/office/powerpoint/2010/main" val="1738117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93D3D-988A-22D6-09FC-D0118CE6068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090DE884-21F6-5E96-8FC1-B1945021F936}"/>
              </a:ext>
            </a:extLst>
          </p:cNvPr>
          <p:cNvSpPr>
            <a:spLocks noGrp="1"/>
          </p:cNvSpPr>
          <p:nvPr>
            <p:ph idx="1"/>
          </p:nvPr>
        </p:nvSpPr>
        <p:spPr/>
        <p:txBody>
          <a:bodyPr/>
          <a:lstStyle/>
          <a:p>
            <a:r>
              <a:rPr lang="zh-CN" altLang="en-US" dirty="0"/>
              <a:t>如果 </a:t>
            </a:r>
            <a:r>
              <a:rPr lang="en-US" altLang="zh-CN" dirty="0"/>
              <a:t>n </a:t>
            </a:r>
            <a:r>
              <a:rPr lang="zh-CN" altLang="en-US" dirty="0"/>
              <a:t>和 </a:t>
            </a:r>
            <a:r>
              <a:rPr lang="en-US" altLang="zh-CN" dirty="0"/>
              <a:t>m </a:t>
            </a:r>
            <a:r>
              <a:rPr lang="zh-CN" altLang="en-US" dirty="0"/>
              <a:t>都是奇数，那么 </a:t>
            </a:r>
            <a:r>
              <a:rPr lang="en-US" altLang="zh-CN" dirty="0"/>
              <a:t>n*m</a:t>
            </a:r>
            <a:r>
              <a:rPr lang="zh-CN" altLang="en-US" dirty="0"/>
              <a:t>是奇数，存在一个中心的方格。小红只需要第一步给中间染色，之后紫在任意地方染色，小红只需要在紫染色的方格中心对称的位置染上和紫上次操作相同的颜色即可。这样一定是紫最先无法行动。如果 </a:t>
            </a:r>
            <a:r>
              <a:rPr lang="en-US" altLang="zh-CN" dirty="0"/>
              <a:t>n </a:t>
            </a:r>
            <a:r>
              <a:rPr lang="zh-CN" altLang="en-US" dirty="0"/>
              <a:t>和 </a:t>
            </a:r>
            <a:r>
              <a:rPr lang="en-US" altLang="zh-CN" dirty="0"/>
              <a:t>m </a:t>
            </a:r>
            <a:r>
              <a:rPr lang="zh-CN" altLang="en-US" dirty="0"/>
              <a:t>不全是奇数，说明不存在中心的方格。紫只需要在每次小红染色后，在中心对称的位置上染上和小红上次操作不同的颜色（显然，这样一定是合法的）。如此最后不能操作的一定是小红。</a:t>
            </a:r>
          </a:p>
          <a:p>
            <a:endParaRPr lang="zh-CN" altLang="en-US" dirty="0"/>
          </a:p>
        </p:txBody>
      </p:sp>
    </p:spTree>
    <p:extLst>
      <p:ext uri="{BB962C8B-B14F-4D97-AF65-F5344CB8AC3E}">
        <p14:creationId xmlns:p14="http://schemas.microsoft.com/office/powerpoint/2010/main" val="3649567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00772-4AF5-D85B-6B78-C5E83E9120D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EE33A09-7BB6-D0BB-845A-80F500F5CF3A}"/>
              </a:ext>
            </a:extLst>
          </p:cNvPr>
          <p:cNvSpPr>
            <a:spLocks noGrp="1"/>
          </p:cNvSpPr>
          <p:nvPr>
            <p:ph type="title"/>
          </p:nvPr>
        </p:nvSpPr>
        <p:spPr/>
        <p:txBody>
          <a:bodyPr/>
          <a:lstStyle/>
          <a:p>
            <a:r>
              <a:rPr lang="en-US" altLang="zh-CN" dirty="0"/>
              <a:t>L-</a:t>
            </a:r>
            <a:r>
              <a:rPr lang="zh-CN" altLang="en-US" b="0" i="0" dirty="0">
                <a:solidFill>
                  <a:srgbClr val="FFFFFF"/>
                </a:solidFill>
                <a:effectLst/>
                <a:latin typeface="system"/>
              </a:rPr>
              <a:t>智乃的</a:t>
            </a:r>
            <a:r>
              <a:rPr lang="en-US" altLang="zh-CN" b="0" i="0" dirty="0">
                <a:solidFill>
                  <a:srgbClr val="FFFFFF"/>
                </a:solidFill>
                <a:effectLst/>
                <a:latin typeface="system"/>
              </a:rPr>
              <a:t>36</a:t>
            </a:r>
            <a:r>
              <a:rPr lang="zh-CN" altLang="en-US" b="0" i="0" dirty="0">
                <a:solidFill>
                  <a:srgbClr val="FFFFFF"/>
                </a:solidFill>
                <a:effectLst/>
                <a:latin typeface="system"/>
              </a:rPr>
              <a:t>倍数</a:t>
            </a:r>
            <a:r>
              <a:rPr lang="en-US" altLang="zh-CN" b="0" i="0" dirty="0">
                <a:solidFill>
                  <a:srgbClr val="FFFFFF"/>
                </a:solidFill>
                <a:effectLst/>
                <a:latin typeface="system"/>
              </a:rPr>
              <a:t>(easy version)</a:t>
            </a:r>
            <a:endParaRPr lang="zh-CN" altLang="en-US" dirty="0"/>
          </a:p>
        </p:txBody>
      </p:sp>
      <p:sp>
        <p:nvSpPr>
          <p:cNvPr id="3" name="内容占位符 2">
            <a:extLst>
              <a:ext uri="{FF2B5EF4-FFF2-40B4-BE49-F238E27FC236}">
                <a16:creationId xmlns:a16="http://schemas.microsoft.com/office/drawing/2014/main" id="{899D822F-1735-1405-D2C4-67177850774B}"/>
              </a:ext>
            </a:extLst>
          </p:cNvPr>
          <p:cNvSpPr>
            <a:spLocks noGrp="1"/>
          </p:cNvSpPr>
          <p:nvPr>
            <p:ph idx="1"/>
          </p:nvPr>
        </p:nvSpPr>
        <p:spPr/>
        <p:txBody>
          <a:bodyPr>
            <a:normAutofit/>
          </a:bodyPr>
          <a:lstStyle/>
          <a:p>
            <a:r>
              <a:rPr lang="zh-CN" altLang="en-US" dirty="0">
                <a:effectLst/>
              </a:rPr>
              <a:t>智乃定义了一种运算</a:t>
            </a:r>
            <a:r>
              <a:rPr lang="en-US" altLang="zh-CN" dirty="0">
                <a:effectLst/>
              </a:rPr>
              <a:t>f</a:t>
            </a:r>
            <a:r>
              <a:rPr lang="zh-CN" altLang="en-US" dirty="0">
                <a:effectLst/>
              </a:rPr>
              <a:t>，它表示将两个正整数按照字面值从左到右拼接。例如</a:t>
            </a:r>
            <a:r>
              <a:rPr lang="en-US" altLang="zh-CN" dirty="0">
                <a:effectLst/>
              </a:rPr>
              <a:t>f(1,1)=11</a:t>
            </a:r>
            <a:r>
              <a:rPr lang="zh-CN" altLang="en-US" dirty="0">
                <a:effectLst/>
              </a:rPr>
              <a:t>，</a:t>
            </a:r>
            <a:r>
              <a:rPr lang="en-US" altLang="zh-CN" dirty="0">
                <a:effectLst/>
              </a:rPr>
              <a:t>f(114,514)=114514</a:t>
            </a:r>
            <a:r>
              <a:rPr lang="zh-CN" altLang="en-US" dirty="0">
                <a:effectLst/>
              </a:rPr>
              <a:t>。 </a:t>
            </a:r>
          </a:p>
          <a:p>
            <a:r>
              <a:rPr lang="zh-CN" altLang="en-US" dirty="0">
                <a:effectLst/>
              </a:rPr>
              <a:t>现在智乃有一个大小为</a:t>
            </a:r>
            <a:r>
              <a:rPr lang="en-US" altLang="zh-CN" dirty="0">
                <a:effectLst/>
              </a:rPr>
              <a:t>N</a:t>
            </a:r>
            <a:r>
              <a:rPr lang="zh-CN" altLang="en-US" dirty="0">
                <a:effectLst/>
              </a:rPr>
              <a:t>的正整数数组</a:t>
            </a:r>
            <a:r>
              <a:rPr lang="en-US" altLang="zh-CN" dirty="0">
                <a:effectLst/>
              </a:rPr>
              <a:t>a</a:t>
            </a:r>
            <a:r>
              <a:rPr lang="zh-CN" altLang="en-US" dirty="0">
                <a:effectLst/>
              </a:rPr>
              <a:t>，第</a:t>
            </a:r>
            <a:r>
              <a:rPr lang="en-US" altLang="zh-CN" dirty="0" err="1">
                <a:effectLst/>
              </a:rPr>
              <a:t>i</a:t>
            </a:r>
            <a:r>
              <a:rPr lang="zh-CN" altLang="en-US" dirty="0">
                <a:effectLst/>
              </a:rPr>
              <a:t>个元素为</a:t>
            </a:r>
            <a:r>
              <a:rPr lang="en-US" altLang="zh-CN" dirty="0">
                <a:effectLst/>
              </a:rPr>
              <a:t>ai​</a:t>
            </a:r>
            <a:r>
              <a:rPr lang="zh-CN" altLang="en-US" dirty="0">
                <a:effectLst/>
              </a:rPr>
              <a:t>，现在他从中想选出两个正整数进行前后拼接，使得它们拼接后是一个</a:t>
            </a:r>
            <a:r>
              <a:rPr lang="en-US" altLang="zh-CN" dirty="0">
                <a:effectLst/>
              </a:rPr>
              <a:t>36</a:t>
            </a:r>
            <a:r>
              <a:rPr lang="zh-CN" altLang="en-US" dirty="0">
                <a:effectLst/>
              </a:rPr>
              <a:t>的倍数，问智乃有多少种可行的方案。 </a:t>
            </a:r>
          </a:p>
          <a:p>
            <a:r>
              <a:rPr lang="zh-CN" altLang="en-US" dirty="0">
                <a:effectLst/>
              </a:rPr>
              <a:t>具体来讲，她想要知道有多少对有序数对</a:t>
            </a:r>
            <a:r>
              <a:rPr lang="en-US" altLang="zh-CN" dirty="0" err="1">
                <a:effectLst/>
              </a:rPr>
              <a:t>i,j</a:t>
            </a:r>
            <a:r>
              <a:rPr lang="en-US" altLang="zh-CN" dirty="0">
                <a:effectLst/>
              </a:rPr>
              <a:t>(</a:t>
            </a:r>
            <a:r>
              <a:rPr lang="en-US" altLang="zh-CN" dirty="0" err="1">
                <a:effectLst/>
              </a:rPr>
              <a:t>i≠j</a:t>
            </a:r>
            <a:r>
              <a:rPr lang="en-US" altLang="zh-CN" dirty="0">
                <a:effectLst/>
              </a:rPr>
              <a:t>)</a:t>
            </a:r>
            <a:r>
              <a:rPr lang="zh-CN" altLang="en-US" dirty="0"/>
              <a:t>，</a:t>
            </a:r>
            <a:r>
              <a:rPr lang="zh-CN" altLang="en-US" dirty="0">
                <a:effectLst/>
              </a:rPr>
              <a:t>满足</a:t>
            </a:r>
            <a:r>
              <a:rPr lang="en-US" altLang="zh-CN" dirty="0">
                <a:effectLst/>
              </a:rPr>
              <a:t>f(</a:t>
            </a:r>
            <a:r>
              <a:rPr lang="en-US" altLang="zh-CN" dirty="0" err="1">
                <a:effectLst/>
              </a:rPr>
              <a:t>ai,aj</a:t>
            </a:r>
            <a:r>
              <a:rPr lang="en-US" altLang="zh-CN" dirty="0">
                <a:effectLst/>
              </a:rPr>
              <a:t>)</a:t>
            </a:r>
            <a:r>
              <a:rPr lang="zh-CN" altLang="en-US" dirty="0">
                <a:effectLst/>
              </a:rPr>
              <a:t>是一个</a:t>
            </a:r>
            <a:r>
              <a:rPr lang="en-US" altLang="zh-CN" dirty="0">
                <a:effectLst/>
              </a:rPr>
              <a:t>36</a:t>
            </a:r>
            <a:r>
              <a:rPr lang="zh-CN" altLang="en-US" dirty="0">
                <a:effectLst/>
              </a:rPr>
              <a:t>的倍数。</a:t>
            </a:r>
            <a:endParaRPr lang="en-US" altLang="zh-CN" dirty="0">
              <a:effectLst/>
            </a:endParaRPr>
          </a:p>
          <a:p>
            <a:r>
              <a:rPr lang="en-US" altLang="zh-CN" dirty="0">
                <a:effectLst/>
              </a:rPr>
              <a:t>1≤N≤1000</a:t>
            </a:r>
            <a:endParaRPr lang="zh-CN" altLang="en-US" dirty="0">
              <a:effectLst/>
            </a:endParaRPr>
          </a:p>
          <a:p>
            <a:pPr>
              <a:lnSpc>
                <a:spcPct val="120000"/>
              </a:lnSpc>
            </a:pPr>
            <a:r>
              <a:rPr lang="en-US" altLang="zh-CN" dirty="0"/>
              <a:t>1≤ai≤10</a:t>
            </a:r>
          </a:p>
        </p:txBody>
      </p:sp>
    </p:spTree>
    <p:extLst>
      <p:ext uri="{BB962C8B-B14F-4D97-AF65-F5344CB8AC3E}">
        <p14:creationId xmlns:p14="http://schemas.microsoft.com/office/powerpoint/2010/main" val="2686737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59D44-1AD6-5929-B4AC-ADAD27A62C9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4A1C49F-0D39-EFDF-0AB1-CA6EF7E61D58}"/>
              </a:ext>
            </a:extLst>
          </p:cNvPr>
          <p:cNvSpPr>
            <a:spLocks noGrp="1"/>
          </p:cNvSpPr>
          <p:nvPr>
            <p:ph type="title"/>
          </p:nvPr>
        </p:nvSpPr>
        <p:spPr/>
        <p:txBody>
          <a:bodyPr/>
          <a:lstStyle/>
          <a:p>
            <a:r>
              <a:rPr lang="en-US" altLang="zh-CN" dirty="0"/>
              <a:t>M-</a:t>
            </a:r>
            <a:r>
              <a:rPr lang="zh-CN" altLang="en-US" b="0" i="0" dirty="0">
                <a:solidFill>
                  <a:srgbClr val="FFFFFF"/>
                </a:solidFill>
                <a:effectLst/>
                <a:latin typeface="system"/>
              </a:rPr>
              <a:t>智乃的</a:t>
            </a:r>
            <a:r>
              <a:rPr lang="en-US" altLang="zh-CN" b="0" i="0" dirty="0">
                <a:solidFill>
                  <a:srgbClr val="FFFFFF"/>
                </a:solidFill>
                <a:effectLst/>
                <a:latin typeface="system"/>
              </a:rPr>
              <a:t>36</a:t>
            </a:r>
            <a:r>
              <a:rPr lang="zh-CN" altLang="en-US" b="0" i="0" dirty="0">
                <a:solidFill>
                  <a:srgbClr val="FFFFFF"/>
                </a:solidFill>
                <a:effectLst/>
                <a:latin typeface="system"/>
              </a:rPr>
              <a:t>倍数</a:t>
            </a:r>
            <a:r>
              <a:rPr lang="en-US" altLang="zh-CN" b="0" i="0" dirty="0">
                <a:solidFill>
                  <a:srgbClr val="FFFFFF"/>
                </a:solidFill>
                <a:effectLst/>
                <a:latin typeface="system"/>
              </a:rPr>
              <a:t>(normal version)</a:t>
            </a:r>
            <a:endParaRPr lang="zh-CN" altLang="en-US" dirty="0"/>
          </a:p>
        </p:txBody>
      </p:sp>
      <p:sp>
        <p:nvSpPr>
          <p:cNvPr id="3" name="内容占位符 2">
            <a:extLst>
              <a:ext uri="{FF2B5EF4-FFF2-40B4-BE49-F238E27FC236}">
                <a16:creationId xmlns:a16="http://schemas.microsoft.com/office/drawing/2014/main" id="{E193F2F3-354C-98FC-6B77-4AADC16A4992}"/>
              </a:ext>
            </a:extLst>
          </p:cNvPr>
          <p:cNvSpPr>
            <a:spLocks noGrp="1"/>
          </p:cNvSpPr>
          <p:nvPr>
            <p:ph idx="1"/>
          </p:nvPr>
        </p:nvSpPr>
        <p:spPr/>
        <p:txBody>
          <a:bodyPr>
            <a:normAutofit/>
          </a:bodyPr>
          <a:lstStyle/>
          <a:p>
            <a:pPr>
              <a:lnSpc>
                <a:spcPct val="120000"/>
              </a:lnSpc>
            </a:pPr>
            <a:r>
              <a:rPr lang="en-US" altLang="zh-CN" dirty="0"/>
              <a:t>1≤N≤10^5,</a:t>
            </a:r>
            <a:r>
              <a:rPr lang="nn-NO" altLang="zh-CN" dirty="0"/>
              <a:t>1≤a≤10^18</a:t>
            </a:r>
          </a:p>
          <a:p>
            <a:pPr>
              <a:lnSpc>
                <a:spcPct val="120000"/>
              </a:lnSpc>
            </a:pPr>
            <a:endParaRPr lang="nn-NO" altLang="zh-CN" dirty="0"/>
          </a:p>
          <a:p>
            <a:pPr>
              <a:lnSpc>
                <a:spcPct val="120000"/>
              </a:lnSpc>
            </a:pPr>
            <a:endParaRPr lang="en-US" altLang="zh-CN" dirty="0"/>
          </a:p>
        </p:txBody>
      </p:sp>
    </p:spTree>
    <p:extLst>
      <p:ext uri="{BB962C8B-B14F-4D97-AF65-F5344CB8AC3E}">
        <p14:creationId xmlns:p14="http://schemas.microsoft.com/office/powerpoint/2010/main" val="2054236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D4231-62A7-764A-1F65-BFE294E408F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E1DA68E-F34B-1679-565D-440002741CDB}"/>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883975F0-6CC6-87D0-169D-5414685283E3}"/>
              </a:ext>
            </a:extLst>
          </p:cNvPr>
          <p:cNvSpPr>
            <a:spLocks noGrp="1"/>
          </p:cNvSpPr>
          <p:nvPr>
            <p:ph idx="1"/>
          </p:nvPr>
        </p:nvSpPr>
        <p:spPr>
          <a:xfrm>
            <a:off x="838200" y="1825625"/>
            <a:ext cx="10515600" cy="4923518"/>
          </a:xfrm>
        </p:spPr>
        <p:txBody>
          <a:bodyPr>
            <a:normAutofit fontScale="92500"/>
          </a:bodyPr>
          <a:lstStyle/>
          <a:p>
            <a:pPr marL="0" indent="0">
              <a:buNone/>
            </a:pPr>
            <a:r>
              <a:rPr lang="en-US" altLang="zh-CN" dirty="0"/>
              <a:t>36  = 4*9  </a:t>
            </a:r>
          </a:p>
          <a:p>
            <a:r>
              <a:rPr lang="en-US" altLang="zh-CN" dirty="0"/>
              <a:t>4</a:t>
            </a:r>
            <a:r>
              <a:rPr lang="zh-CN" altLang="en-US" dirty="0"/>
              <a:t>的倍数只需要看最后两位</a:t>
            </a:r>
            <a:endParaRPr lang="en-US" altLang="zh-CN" dirty="0"/>
          </a:p>
          <a:p>
            <a:r>
              <a:rPr lang="en-US" altLang="zh-CN" dirty="0"/>
              <a:t>9</a:t>
            </a:r>
            <a:r>
              <a:rPr lang="zh-CN" altLang="en-US" dirty="0"/>
              <a:t>的倍数需要各个位上数字的和等于</a:t>
            </a:r>
            <a:r>
              <a:rPr lang="en-US" altLang="zh-CN" dirty="0"/>
              <a:t>9</a:t>
            </a:r>
          </a:p>
          <a:p>
            <a:r>
              <a:rPr lang="en-US" altLang="zh-CN" dirty="0" err="1"/>
              <a:t>Eg</a:t>
            </a:r>
            <a:r>
              <a:rPr lang="zh-CN" altLang="en-US" dirty="0"/>
              <a:t>：</a:t>
            </a:r>
            <a:endParaRPr lang="en-US" altLang="zh-CN" dirty="0"/>
          </a:p>
          <a:p>
            <a:r>
              <a:rPr lang="en-US" altLang="zh-CN" dirty="0"/>
              <a:t>56  16 </a:t>
            </a:r>
          </a:p>
          <a:p>
            <a:r>
              <a:rPr lang="en-US" altLang="zh-CN" dirty="0"/>
              <a:t>(5+6)%9 = 2</a:t>
            </a:r>
          </a:p>
          <a:p>
            <a:r>
              <a:rPr lang="en-US" altLang="zh-CN" dirty="0"/>
              <a:t>(1+6)%9 = 7</a:t>
            </a:r>
          </a:p>
          <a:p>
            <a:r>
              <a:rPr lang="zh-CN" altLang="en-US" dirty="0"/>
              <a:t>如果所有的数里面有</a:t>
            </a:r>
            <a:r>
              <a:rPr lang="en-US" altLang="zh-CN" dirty="0"/>
              <a:t>10</a:t>
            </a:r>
            <a:r>
              <a:rPr lang="zh-CN" altLang="en-US" dirty="0"/>
              <a:t>个最后两位是</a:t>
            </a:r>
            <a:r>
              <a:rPr lang="en-US" altLang="zh-CN" dirty="0"/>
              <a:t>24 </a:t>
            </a:r>
            <a:r>
              <a:rPr lang="zh-CN" altLang="en-US" dirty="0"/>
              <a:t>且</a:t>
            </a:r>
            <a:r>
              <a:rPr lang="en-US" altLang="zh-CN" dirty="0"/>
              <a:t>%9 </a:t>
            </a:r>
            <a:r>
              <a:rPr lang="zh-CN" altLang="en-US" dirty="0"/>
              <a:t>等于</a:t>
            </a:r>
            <a:r>
              <a:rPr lang="en-US" altLang="zh-CN" dirty="0"/>
              <a:t> 6</a:t>
            </a:r>
            <a:r>
              <a:rPr lang="zh-CN" altLang="en-US" dirty="0"/>
              <a:t>的数</a:t>
            </a:r>
            <a:endParaRPr lang="en-US" altLang="zh-CN" dirty="0"/>
          </a:p>
          <a:p>
            <a:r>
              <a:rPr lang="zh-CN" altLang="en-US" dirty="0"/>
              <a:t>那么其他的所有的</a:t>
            </a:r>
            <a:r>
              <a:rPr lang="en-US" altLang="zh-CN" dirty="0"/>
              <a:t>%9 </a:t>
            </a:r>
            <a:r>
              <a:rPr lang="zh-CN" altLang="en-US" dirty="0"/>
              <a:t>等于</a:t>
            </a:r>
            <a:r>
              <a:rPr lang="en-US" altLang="zh-CN" dirty="0"/>
              <a:t>3</a:t>
            </a:r>
            <a:r>
              <a:rPr lang="zh-CN" altLang="en-US" dirty="0"/>
              <a:t>的数拼在这</a:t>
            </a:r>
            <a:r>
              <a:rPr lang="en-US" altLang="zh-CN" dirty="0"/>
              <a:t>10</a:t>
            </a:r>
            <a:r>
              <a:rPr lang="zh-CN" altLang="en-US" dirty="0"/>
              <a:t>个数前面都是可以的</a:t>
            </a:r>
            <a:endParaRPr lang="en-US" altLang="zh-CN" dirty="0"/>
          </a:p>
          <a:p>
            <a:r>
              <a:rPr lang="zh-CN" altLang="en-US" dirty="0"/>
              <a:t>用一个</a:t>
            </a:r>
            <a:r>
              <a:rPr lang="en-US" altLang="zh-CN" dirty="0" err="1"/>
              <a:t>cnt</a:t>
            </a:r>
            <a:r>
              <a:rPr lang="en-US" altLang="zh-CN" dirty="0"/>
              <a:t>[x][y]</a:t>
            </a:r>
            <a:r>
              <a:rPr lang="zh-CN" altLang="en-US" dirty="0"/>
              <a:t>数组来统计最后两位为</a:t>
            </a:r>
            <a:r>
              <a:rPr lang="en-US" altLang="zh-CN" dirty="0"/>
              <a:t>x %9</a:t>
            </a:r>
            <a:r>
              <a:rPr lang="zh-CN" altLang="en-US" dirty="0"/>
              <a:t>的结果等于</a:t>
            </a:r>
            <a:r>
              <a:rPr lang="en-US" altLang="zh-CN" dirty="0"/>
              <a:t>y</a:t>
            </a:r>
            <a:r>
              <a:rPr lang="zh-CN" altLang="en-US" dirty="0"/>
              <a:t>的数字个数</a:t>
            </a:r>
            <a:endParaRPr lang="en-US" altLang="zh-CN" dirty="0"/>
          </a:p>
          <a:p>
            <a:pPr marL="0" indent="0">
              <a:buNone/>
            </a:pPr>
            <a:endParaRPr lang="zh-CN" altLang="en-US" dirty="0"/>
          </a:p>
        </p:txBody>
      </p:sp>
    </p:spTree>
    <p:extLst>
      <p:ext uri="{BB962C8B-B14F-4D97-AF65-F5344CB8AC3E}">
        <p14:creationId xmlns:p14="http://schemas.microsoft.com/office/powerpoint/2010/main" val="43968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772D2-091B-B3CC-67BB-38180D4E34D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4865B65-A9DE-B692-3E3B-78077275EB1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8B0C525E-A450-FA94-89E4-C560144ADBE3}"/>
              </a:ext>
            </a:extLst>
          </p:cNvPr>
          <p:cNvSpPr>
            <a:spLocks noGrp="1"/>
          </p:cNvSpPr>
          <p:nvPr>
            <p:ph idx="1"/>
          </p:nvPr>
        </p:nvSpPr>
        <p:spPr/>
        <p:txBody>
          <a:bodyPr>
            <a:normAutofit/>
          </a:bodyPr>
          <a:lstStyle/>
          <a:p>
            <a:r>
              <a:rPr lang="en-US" altLang="zh-CN" dirty="0"/>
              <a:t>(45 + 1465) </a:t>
            </a:r>
            <a:r>
              <a:rPr lang="zh-CN" altLang="en-US" dirty="0"/>
              <a:t>去</a:t>
            </a:r>
            <a:r>
              <a:rPr lang="en-US" altLang="zh-CN" dirty="0"/>
              <a:t>%36</a:t>
            </a:r>
          </a:p>
          <a:p>
            <a:r>
              <a:rPr lang="zh-CN" altLang="en-US" dirty="0"/>
              <a:t>其实是等于（</a:t>
            </a:r>
            <a:r>
              <a:rPr lang="en-US" altLang="zh-CN" dirty="0"/>
              <a:t>450000</a:t>
            </a:r>
            <a:r>
              <a:rPr lang="zh-CN" altLang="en-US" dirty="0"/>
              <a:t>） </a:t>
            </a:r>
            <a:r>
              <a:rPr lang="en-US" altLang="zh-CN" dirty="0"/>
              <a:t>% 36 + 1465 % 36</a:t>
            </a:r>
          </a:p>
          <a:p>
            <a:r>
              <a:rPr lang="zh-CN" altLang="en-US" dirty="0"/>
              <a:t>等于 （</a:t>
            </a:r>
            <a:r>
              <a:rPr lang="en-US" altLang="zh-CN" dirty="0"/>
              <a:t>45%36 *1000</a:t>
            </a:r>
            <a:r>
              <a:rPr lang="zh-CN" altLang="en-US" dirty="0"/>
              <a:t>）</a:t>
            </a:r>
            <a:r>
              <a:rPr lang="en-US" altLang="zh-CN" dirty="0"/>
              <a:t>   % 36 + 1465 % 36</a:t>
            </a:r>
          </a:p>
          <a:p>
            <a:endParaRPr lang="en-US" altLang="zh-CN" dirty="0"/>
          </a:p>
          <a:p>
            <a:r>
              <a:rPr lang="zh-CN" altLang="en-US" dirty="0"/>
              <a:t>记录</a:t>
            </a:r>
            <a:r>
              <a:rPr lang="en-US" altLang="zh-CN" dirty="0"/>
              <a:t>%36 </a:t>
            </a:r>
            <a:r>
              <a:rPr lang="zh-CN" altLang="en-US" dirty="0"/>
              <a:t>的结果为</a:t>
            </a:r>
            <a:r>
              <a:rPr lang="en-US" altLang="zh-CN" dirty="0"/>
              <a:t>x</a:t>
            </a:r>
            <a:r>
              <a:rPr lang="zh-CN" altLang="en-US" dirty="0"/>
              <a:t>的每个数的位数</a:t>
            </a:r>
            <a:endParaRPr lang="en-US" altLang="zh-CN" dirty="0"/>
          </a:p>
          <a:p>
            <a:r>
              <a:rPr lang="zh-CN" altLang="en-US" dirty="0"/>
              <a:t>然后考虑拼接</a:t>
            </a:r>
            <a:endParaRPr lang="en-US" altLang="zh-CN" dirty="0"/>
          </a:p>
          <a:p>
            <a:r>
              <a:rPr lang="en-US" altLang="zh-CN" dirty="0"/>
              <a:t>1000 %36 = 10*(100 % 36) % 36 = 280 %36 = 28</a:t>
            </a:r>
          </a:p>
          <a:p>
            <a:r>
              <a:rPr lang="zh-CN" altLang="en-US" dirty="0"/>
              <a:t>所以 只要不是一位数根本不用考虑是几位数</a:t>
            </a:r>
            <a:r>
              <a:rPr lang="en-US" altLang="zh-CN" dirty="0"/>
              <a:t>  </a:t>
            </a:r>
          </a:p>
          <a:p>
            <a:endParaRPr lang="en-US" altLang="zh-CN" dirty="0"/>
          </a:p>
          <a:p>
            <a:endParaRPr lang="zh-CN" altLang="en-US" dirty="0"/>
          </a:p>
        </p:txBody>
      </p:sp>
    </p:spTree>
    <p:extLst>
      <p:ext uri="{BB962C8B-B14F-4D97-AF65-F5344CB8AC3E}">
        <p14:creationId xmlns:p14="http://schemas.microsoft.com/office/powerpoint/2010/main" val="129903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AA07A-73FF-94DB-CE4E-712BCFF7984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A90C125-390E-7365-0457-6842A4B7973B}"/>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8F892D64-EFCB-62C4-D048-1DD6CFF0F26D}"/>
              </a:ext>
            </a:extLst>
          </p:cNvPr>
          <p:cNvSpPr>
            <a:spLocks noGrp="1"/>
          </p:cNvSpPr>
          <p:nvPr>
            <p:ph idx="1"/>
          </p:nvPr>
        </p:nvSpPr>
        <p:spPr/>
        <p:txBody>
          <a:bodyPr/>
          <a:lstStyle/>
          <a:p>
            <a:r>
              <a:rPr lang="zh-CN" altLang="en-US" dirty="0"/>
              <a:t>一共不就</a:t>
            </a:r>
            <a:r>
              <a:rPr lang="en-US" altLang="zh-CN" dirty="0"/>
              <a:t>18</a:t>
            </a:r>
            <a:r>
              <a:rPr lang="zh-CN" altLang="en-US" dirty="0"/>
              <a:t>位数</a:t>
            </a:r>
          </a:p>
          <a:p>
            <a:r>
              <a:rPr lang="zh-CN" altLang="en-US" dirty="0"/>
              <a:t>统计</a:t>
            </a:r>
            <a:r>
              <a:rPr lang="en-US" altLang="zh-CN" dirty="0"/>
              <a:t>%36 </a:t>
            </a:r>
            <a:r>
              <a:rPr lang="zh-CN" altLang="en-US" dirty="0"/>
              <a:t>的余数为</a:t>
            </a:r>
            <a:r>
              <a:rPr lang="en-US" altLang="zh-CN" dirty="0"/>
              <a:t>x </a:t>
            </a:r>
            <a:r>
              <a:rPr lang="zh-CN" altLang="en-US" dirty="0"/>
              <a:t>位数为</a:t>
            </a:r>
            <a:r>
              <a:rPr lang="en-US" altLang="zh-CN" dirty="0"/>
              <a:t>y</a:t>
            </a:r>
            <a:r>
              <a:rPr lang="zh-CN" altLang="en-US" dirty="0"/>
              <a:t>的数的个数</a:t>
            </a:r>
          </a:p>
          <a:p>
            <a:r>
              <a:rPr lang="zh-CN" altLang="en-US" dirty="0"/>
              <a:t>然后直接暴力的</a:t>
            </a:r>
            <a:r>
              <a:rPr lang="en-US" altLang="zh-CN" dirty="0"/>
              <a:t>36*36*18*18</a:t>
            </a:r>
            <a:r>
              <a:rPr lang="zh-CN" altLang="en-US" dirty="0"/>
              <a:t>的枚举拼合的可能性</a:t>
            </a:r>
          </a:p>
          <a:p>
            <a:endParaRPr lang="zh-CN" altLang="en-US" dirty="0"/>
          </a:p>
        </p:txBody>
      </p:sp>
    </p:spTree>
    <p:extLst>
      <p:ext uri="{BB962C8B-B14F-4D97-AF65-F5344CB8AC3E}">
        <p14:creationId xmlns:p14="http://schemas.microsoft.com/office/powerpoint/2010/main" val="2703135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8CFFD-5464-C25F-FCB7-24F1D1C7888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3DFC152-5001-B5D0-E9C0-6A0855F4F65B}"/>
              </a:ext>
            </a:extLst>
          </p:cNvPr>
          <p:cNvSpPr>
            <a:spLocks noGrp="1"/>
          </p:cNvSpPr>
          <p:nvPr>
            <p:ph type="title"/>
          </p:nvPr>
        </p:nvSpPr>
        <p:spPr/>
        <p:txBody>
          <a:bodyPr/>
          <a:lstStyle/>
          <a:p>
            <a:r>
              <a:rPr lang="en-US" altLang="zh-CN" dirty="0"/>
              <a:t>G-</a:t>
            </a:r>
            <a:r>
              <a:rPr lang="zh-CN" altLang="en-US" dirty="0"/>
              <a:t>智乃的比较函数</a:t>
            </a:r>
            <a:r>
              <a:rPr lang="en-US" altLang="zh-CN" dirty="0"/>
              <a:t>(easy version)</a:t>
            </a:r>
            <a:endParaRPr lang="zh-CN" altLang="en-US" dirty="0"/>
          </a:p>
        </p:txBody>
      </p:sp>
      <p:sp>
        <p:nvSpPr>
          <p:cNvPr id="3" name="内容占位符 2">
            <a:extLst>
              <a:ext uri="{FF2B5EF4-FFF2-40B4-BE49-F238E27FC236}">
                <a16:creationId xmlns:a16="http://schemas.microsoft.com/office/drawing/2014/main" id="{3CDB316F-6BB7-FB77-CD7C-A2EF73072E1B}"/>
              </a:ext>
            </a:extLst>
          </p:cNvPr>
          <p:cNvSpPr>
            <a:spLocks noGrp="1"/>
          </p:cNvSpPr>
          <p:nvPr>
            <p:ph idx="1"/>
          </p:nvPr>
        </p:nvSpPr>
        <p:spPr/>
        <p:txBody>
          <a:bodyPr>
            <a:normAutofit fontScale="92500" lnSpcReduction="20000"/>
          </a:bodyPr>
          <a:lstStyle/>
          <a:p>
            <a:pPr>
              <a:lnSpc>
                <a:spcPct val="120000"/>
              </a:lnSpc>
            </a:pPr>
            <a:r>
              <a:rPr lang="zh-CN" altLang="en-US" dirty="0">
                <a:effectLst/>
              </a:rPr>
              <a:t>在</a:t>
            </a:r>
            <a:r>
              <a:rPr lang="en-US" altLang="zh-CN" dirty="0" err="1">
                <a:effectLst/>
              </a:rPr>
              <a:t>c++</a:t>
            </a:r>
            <a:r>
              <a:rPr lang="zh-CN" altLang="en-US" dirty="0">
                <a:effectLst/>
              </a:rPr>
              <a:t>标准库中，存在一个叫做</a:t>
            </a:r>
            <a:r>
              <a:rPr lang="en-US" altLang="zh-CN" dirty="0">
                <a:effectLst/>
              </a:rPr>
              <a:t>std::sort</a:t>
            </a:r>
            <a:r>
              <a:rPr lang="zh-CN" altLang="en-US" dirty="0">
                <a:effectLst/>
              </a:rPr>
              <a:t>的函数，它可以默认按照升序的方式排序，或者按照一种给定的自定义方式排序。 </a:t>
            </a:r>
            <a:endParaRPr lang="en-US" altLang="zh-CN" dirty="0">
              <a:effectLst/>
            </a:endParaRPr>
          </a:p>
          <a:p>
            <a:pPr>
              <a:lnSpc>
                <a:spcPct val="120000"/>
              </a:lnSpc>
            </a:pPr>
            <a:r>
              <a:rPr lang="zh-CN" altLang="en-US" dirty="0">
                <a:effectLst/>
              </a:rPr>
              <a:t>新手在使用自定义比较函数进行</a:t>
            </a:r>
            <a:r>
              <a:rPr lang="en-US" altLang="zh-CN" dirty="0">
                <a:effectLst/>
              </a:rPr>
              <a:t>sort</a:t>
            </a:r>
            <a:r>
              <a:rPr lang="zh-CN" altLang="en-US" dirty="0">
                <a:effectLst/>
              </a:rPr>
              <a:t>时，经常会因为没有遵守</a:t>
            </a:r>
            <a:r>
              <a:rPr lang="en-US" altLang="zh-CN" dirty="0">
                <a:effectLst/>
              </a:rPr>
              <a:t>sort</a:t>
            </a:r>
            <a:r>
              <a:rPr lang="zh-CN" altLang="en-US" dirty="0">
                <a:effectLst/>
              </a:rPr>
              <a:t>传入比较函数的约定而导致代码崩溃。</a:t>
            </a:r>
            <a:endParaRPr lang="en-US" altLang="zh-CN" dirty="0">
              <a:effectLst/>
            </a:endParaRPr>
          </a:p>
          <a:p>
            <a:pPr>
              <a:lnSpc>
                <a:spcPct val="120000"/>
              </a:lnSpc>
            </a:pPr>
            <a:r>
              <a:rPr lang="zh-CN" altLang="en-US" dirty="0">
                <a:effectLst/>
              </a:rPr>
              <a:t>具体来讲，使用</a:t>
            </a:r>
            <a:r>
              <a:rPr lang="en-US" altLang="zh-CN" dirty="0">
                <a:effectLst/>
              </a:rPr>
              <a:t>sort</a:t>
            </a:r>
            <a:r>
              <a:rPr lang="zh-CN" altLang="en-US" dirty="0">
                <a:effectLst/>
              </a:rPr>
              <a:t>时需要定义一个比较函数</a:t>
            </a:r>
            <a:r>
              <a:rPr lang="en-US" altLang="zh-CN" dirty="0" err="1"/>
              <a:t>cmp</a:t>
            </a:r>
            <a:r>
              <a:rPr lang="en-US" altLang="zh-CN" dirty="0"/>
              <a:t>(</a:t>
            </a:r>
            <a:r>
              <a:rPr lang="en-US" altLang="zh-CN" dirty="0" err="1"/>
              <a:t>x,y</a:t>
            </a:r>
            <a:r>
              <a:rPr lang="en-US" altLang="zh-CN" dirty="0"/>
              <a:t>)</a:t>
            </a:r>
            <a:r>
              <a:rPr lang="zh-CN" altLang="en-US" dirty="0">
                <a:effectLst/>
              </a:rPr>
              <a:t>他表示比较在排序的过程中</a:t>
            </a:r>
            <a:r>
              <a:rPr lang="en-US" altLang="zh-CN" dirty="0"/>
              <a:t>xxx</a:t>
            </a:r>
            <a:r>
              <a:rPr lang="zh-CN" altLang="en-US" dirty="0">
                <a:effectLst/>
              </a:rPr>
              <a:t>的顺序是否严格小于的顺序，如果</a:t>
            </a:r>
            <a:r>
              <a:rPr lang="en-US" altLang="zh-CN" dirty="0"/>
              <a:t>x</a:t>
            </a:r>
            <a:r>
              <a:rPr lang="zh-CN" altLang="en-US" dirty="0">
                <a:effectLst/>
              </a:rPr>
              <a:t>的顺序严格小于</a:t>
            </a:r>
            <a:r>
              <a:rPr lang="en-US" altLang="zh-CN" dirty="0"/>
              <a:t>y</a:t>
            </a:r>
            <a:r>
              <a:rPr lang="zh-CN" altLang="en-US" dirty="0">
                <a:effectLst/>
              </a:rPr>
              <a:t>的顺序，则</a:t>
            </a:r>
            <a:r>
              <a:rPr lang="en-US" altLang="zh-CN" dirty="0" err="1"/>
              <a:t>cmp</a:t>
            </a:r>
            <a:r>
              <a:rPr lang="en-US" altLang="zh-CN" dirty="0"/>
              <a:t>(</a:t>
            </a:r>
            <a:r>
              <a:rPr lang="en-US" altLang="zh-CN" dirty="0" err="1"/>
              <a:t>x,y</a:t>
            </a:r>
            <a:r>
              <a:rPr lang="en-US" altLang="zh-CN" dirty="0"/>
              <a:t>)=1</a:t>
            </a:r>
            <a:r>
              <a:rPr lang="zh-CN" altLang="en-US" dirty="0">
                <a:effectLst/>
              </a:rPr>
              <a:t>，反之</a:t>
            </a:r>
            <a:r>
              <a:rPr lang="en-US" altLang="zh-CN" dirty="0" err="1"/>
              <a:t>cmp</a:t>
            </a:r>
            <a:r>
              <a:rPr lang="en-US" altLang="zh-CN" dirty="0"/>
              <a:t>(</a:t>
            </a:r>
            <a:r>
              <a:rPr lang="en-US" altLang="zh-CN" dirty="0" err="1"/>
              <a:t>x,y</a:t>
            </a:r>
            <a:r>
              <a:rPr lang="en-US" altLang="zh-CN" dirty="0"/>
              <a:t>)=0</a:t>
            </a:r>
            <a:r>
              <a:rPr lang="zh-CN" altLang="en-US" dirty="0">
                <a:effectLst/>
              </a:rPr>
              <a:t>。</a:t>
            </a:r>
            <a:endParaRPr lang="en-US" altLang="zh-CN" dirty="0">
              <a:effectLst/>
            </a:endParaRPr>
          </a:p>
          <a:p>
            <a:pPr>
              <a:lnSpc>
                <a:spcPct val="120000"/>
              </a:lnSpc>
            </a:pPr>
            <a:r>
              <a:rPr lang="zh-CN" altLang="en-US" dirty="0">
                <a:effectLst/>
              </a:rPr>
              <a:t>新手在编写</a:t>
            </a:r>
            <a:r>
              <a:rPr lang="en-US" altLang="zh-CN" dirty="0" err="1"/>
              <a:t>cmp</a:t>
            </a:r>
            <a:r>
              <a:rPr lang="zh-CN" altLang="en-US" dirty="0">
                <a:effectLst/>
              </a:rPr>
              <a:t>函数时的一个易错点是在</a:t>
            </a:r>
            <a:r>
              <a:rPr lang="en-US" altLang="zh-CN" dirty="0"/>
              <a:t>x</a:t>
            </a:r>
            <a:r>
              <a:rPr lang="zh-CN" altLang="en-US" dirty="0">
                <a:effectLst/>
              </a:rPr>
              <a:t>和</a:t>
            </a:r>
            <a:r>
              <a:rPr lang="en-US" altLang="zh-CN" dirty="0"/>
              <a:t>y</a:t>
            </a:r>
            <a:r>
              <a:rPr lang="zh-CN" altLang="en-US" dirty="0">
                <a:effectLst/>
              </a:rPr>
              <a:t>的值相等时令</a:t>
            </a:r>
            <a:r>
              <a:rPr lang="en-US" altLang="zh-CN" dirty="0" err="1"/>
              <a:t>cmp</a:t>
            </a:r>
            <a:r>
              <a:rPr lang="en-US" altLang="zh-CN" dirty="0"/>
              <a:t>(</a:t>
            </a:r>
            <a:r>
              <a:rPr lang="en-US" altLang="zh-CN" dirty="0" err="1"/>
              <a:t>x,y</a:t>
            </a:r>
            <a:r>
              <a:rPr lang="en-US" altLang="zh-CN" dirty="0"/>
              <a:t>)=1</a:t>
            </a:r>
            <a:r>
              <a:rPr lang="zh-CN" altLang="en-US" dirty="0">
                <a:effectLst/>
              </a:rPr>
              <a:t>，例如降序排序时将</a:t>
            </a:r>
            <a:r>
              <a:rPr lang="en-US" altLang="zh-CN" dirty="0"/>
              <a:t>x&gt;</a:t>
            </a:r>
            <a:r>
              <a:rPr lang="en-US" altLang="zh-CN" dirty="0">
                <a:effectLst/>
              </a:rPr>
              <a:t>y</a:t>
            </a:r>
            <a:r>
              <a:rPr lang="zh-CN" altLang="en-US" dirty="0">
                <a:effectLst/>
              </a:rPr>
              <a:t>写成了</a:t>
            </a:r>
            <a:r>
              <a:rPr lang="en-US" altLang="zh-CN" dirty="0" err="1"/>
              <a:t>x≥</a:t>
            </a:r>
            <a:r>
              <a:rPr lang="en-US" altLang="zh-CN" dirty="0" err="1">
                <a:effectLst/>
              </a:rPr>
              <a:t>y</a:t>
            </a:r>
            <a:r>
              <a:rPr lang="zh-CN" altLang="en-US" dirty="0">
                <a:effectLst/>
              </a:rPr>
              <a:t>。</a:t>
            </a:r>
            <a:endParaRPr lang="en-US" altLang="zh-CN" dirty="0">
              <a:effectLst/>
            </a:endParaRPr>
          </a:p>
        </p:txBody>
      </p:sp>
    </p:spTree>
    <p:extLst>
      <p:ext uri="{BB962C8B-B14F-4D97-AF65-F5344CB8AC3E}">
        <p14:creationId xmlns:p14="http://schemas.microsoft.com/office/powerpoint/2010/main" val="4228990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F6DE6-C62C-E270-1B10-58C77D2AD9F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FB20642-FF01-CD8D-28FB-E3A9D247A49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4E9FDDD2-3B98-C199-F1AA-AE84D4DB8C75}"/>
              </a:ext>
            </a:extLst>
          </p:cNvPr>
          <p:cNvSpPr>
            <a:spLocks noGrp="1"/>
          </p:cNvSpPr>
          <p:nvPr>
            <p:ph idx="1"/>
          </p:nvPr>
        </p:nvSpPr>
        <p:spPr/>
        <p:txBody>
          <a:bodyPr>
            <a:normAutofit fontScale="77500" lnSpcReduction="20000"/>
          </a:bodyPr>
          <a:lstStyle/>
          <a:p>
            <a:pPr>
              <a:lnSpc>
                <a:spcPct val="120000"/>
              </a:lnSpc>
            </a:pPr>
            <a:r>
              <a:rPr lang="zh-CN" altLang="en-US" dirty="0">
                <a:effectLst/>
              </a:rPr>
              <a:t>抛开</a:t>
            </a:r>
            <a:r>
              <a:rPr lang="en-US" altLang="zh-CN" dirty="0" err="1">
                <a:effectLst/>
              </a:rPr>
              <a:t>c++</a:t>
            </a:r>
            <a:r>
              <a:rPr lang="zh-CN" altLang="en-US" dirty="0">
                <a:effectLst/>
              </a:rPr>
              <a:t>语言的底层实现，这样其实已经产生了逻辑矛盾。因为当</a:t>
            </a:r>
            <a:r>
              <a:rPr lang="en-US" altLang="zh-CN" dirty="0">
                <a:effectLst/>
              </a:rPr>
              <a:t>x</a:t>
            </a:r>
            <a:r>
              <a:rPr lang="zh-CN" altLang="en-US" dirty="0">
                <a:effectLst/>
              </a:rPr>
              <a:t>和</a:t>
            </a:r>
            <a:r>
              <a:rPr lang="en-US" altLang="zh-CN" dirty="0">
                <a:effectLst/>
              </a:rPr>
              <a:t>y</a:t>
            </a:r>
            <a:r>
              <a:rPr lang="zh-CN" altLang="en-US" dirty="0">
                <a:effectLst/>
              </a:rPr>
              <a:t>的值相等时</a:t>
            </a:r>
            <a:r>
              <a:rPr lang="en-US" altLang="zh-CN" dirty="0" err="1">
                <a:effectLst/>
              </a:rPr>
              <a:t>cmp</a:t>
            </a:r>
            <a:r>
              <a:rPr lang="en-US" altLang="zh-CN" dirty="0">
                <a:effectLst/>
              </a:rPr>
              <a:t>(</a:t>
            </a:r>
            <a:r>
              <a:rPr lang="en-US" altLang="zh-CN" dirty="0" err="1">
                <a:effectLst/>
              </a:rPr>
              <a:t>x,y</a:t>
            </a:r>
            <a:r>
              <a:rPr lang="en-US" altLang="zh-CN" dirty="0">
                <a:effectLst/>
              </a:rPr>
              <a:t>)=</a:t>
            </a:r>
            <a:r>
              <a:rPr lang="en-US" altLang="zh-CN" dirty="0" err="1">
                <a:effectLst/>
              </a:rPr>
              <a:t>cmp</a:t>
            </a:r>
            <a:r>
              <a:rPr lang="en-US" altLang="zh-CN" dirty="0">
                <a:effectLst/>
              </a:rPr>
              <a:t>(</a:t>
            </a:r>
            <a:r>
              <a:rPr lang="en-US" altLang="zh-CN" dirty="0" err="1">
                <a:effectLst/>
              </a:rPr>
              <a:t>y,x</a:t>
            </a:r>
            <a:r>
              <a:rPr lang="en-US" altLang="zh-CN" dirty="0">
                <a:effectLst/>
              </a:rPr>
              <a:t>)=1</a:t>
            </a:r>
            <a:r>
              <a:rPr lang="zh-CN" altLang="en-US" dirty="0">
                <a:effectLst/>
              </a:rPr>
              <a:t>，在调用约定中，它表示在排序中</a:t>
            </a:r>
            <a:r>
              <a:rPr lang="en-US" altLang="zh-CN" dirty="0">
                <a:effectLst/>
              </a:rPr>
              <a:t>x</a:t>
            </a:r>
            <a:r>
              <a:rPr lang="zh-CN" altLang="en-US" dirty="0">
                <a:effectLst/>
              </a:rPr>
              <a:t>的顺序严格小于</a:t>
            </a:r>
            <a:r>
              <a:rPr lang="en-US" altLang="zh-CN" dirty="0">
                <a:effectLst/>
              </a:rPr>
              <a:t>y</a:t>
            </a:r>
            <a:r>
              <a:rPr lang="zh-CN" altLang="en-US" dirty="0">
                <a:effectLst/>
              </a:rPr>
              <a:t>且</a:t>
            </a:r>
            <a:r>
              <a:rPr lang="en-US" altLang="zh-CN" dirty="0">
                <a:effectLst/>
              </a:rPr>
              <a:t>y</a:t>
            </a:r>
            <a:r>
              <a:rPr lang="zh-CN" altLang="en-US" dirty="0">
                <a:effectLst/>
              </a:rPr>
              <a:t>的顺序严格小于</a:t>
            </a:r>
            <a:r>
              <a:rPr lang="en-US" altLang="zh-CN" dirty="0">
                <a:effectLst/>
              </a:rPr>
              <a:t>x</a:t>
            </a:r>
            <a:r>
              <a:rPr lang="zh-CN" altLang="en-US" dirty="0">
                <a:effectLst/>
              </a:rPr>
              <a:t>，显然这里产生了逻辑矛盾。所以此时无论</a:t>
            </a:r>
            <a:r>
              <a:rPr lang="en-US" altLang="zh-CN" dirty="0" err="1">
                <a:effectLst/>
              </a:rPr>
              <a:t>c++</a:t>
            </a:r>
            <a:r>
              <a:rPr lang="zh-CN" altLang="en-US" dirty="0">
                <a:effectLst/>
              </a:rPr>
              <a:t>库函数执行出任何的结果都是可能的，一般来讲这将导致运行错误。 </a:t>
            </a:r>
            <a:endParaRPr lang="en-US" altLang="zh-CN" dirty="0">
              <a:effectLst/>
            </a:endParaRPr>
          </a:p>
          <a:p>
            <a:pPr>
              <a:lnSpc>
                <a:spcPct val="120000"/>
              </a:lnSpc>
            </a:pPr>
            <a:r>
              <a:rPr lang="zh-CN" altLang="en-US" dirty="0">
                <a:effectLst/>
              </a:rPr>
              <a:t>所以在编写</a:t>
            </a:r>
            <a:r>
              <a:rPr lang="en-US" altLang="zh-CN" dirty="0" err="1">
                <a:effectLst/>
              </a:rPr>
              <a:t>cmp</a:t>
            </a:r>
            <a:r>
              <a:rPr lang="en-US" altLang="zh-CN" dirty="0">
                <a:effectLst/>
              </a:rPr>
              <a:t>(</a:t>
            </a:r>
            <a:r>
              <a:rPr lang="en-US" altLang="zh-CN" dirty="0" err="1">
                <a:effectLst/>
              </a:rPr>
              <a:t>x,y</a:t>
            </a:r>
            <a:r>
              <a:rPr lang="en-US" altLang="zh-CN" dirty="0">
                <a:effectLst/>
              </a:rPr>
              <a:t>)</a:t>
            </a:r>
            <a:r>
              <a:rPr lang="zh-CN" altLang="en-US" dirty="0">
                <a:effectLst/>
              </a:rPr>
              <a:t>时，一定要注意，当</a:t>
            </a:r>
            <a:r>
              <a:rPr lang="en-US" altLang="zh-CN" dirty="0">
                <a:effectLst/>
              </a:rPr>
              <a:t>x</a:t>
            </a:r>
            <a:r>
              <a:rPr lang="zh-CN" altLang="en-US" dirty="0">
                <a:effectLst/>
              </a:rPr>
              <a:t>和</a:t>
            </a:r>
            <a:r>
              <a:rPr lang="en-US" altLang="zh-CN" dirty="0">
                <a:effectLst/>
              </a:rPr>
              <a:t>y</a:t>
            </a:r>
            <a:r>
              <a:rPr lang="zh-CN" altLang="en-US" dirty="0">
                <a:effectLst/>
              </a:rPr>
              <a:t>的值相等时，应该令</a:t>
            </a:r>
            <a:r>
              <a:rPr lang="en-US" altLang="zh-CN" dirty="0" err="1">
                <a:effectLst/>
              </a:rPr>
              <a:t>cmp</a:t>
            </a:r>
            <a:r>
              <a:rPr lang="en-US" altLang="zh-CN" dirty="0">
                <a:effectLst/>
              </a:rPr>
              <a:t>(</a:t>
            </a:r>
            <a:r>
              <a:rPr lang="en-US" altLang="zh-CN" dirty="0" err="1">
                <a:effectLst/>
              </a:rPr>
              <a:t>x,y</a:t>
            </a:r>
            <a:r>
              <a:rPr lang="en-US" altLang="zh-CN" dirty="0">
                <a:effectLst/>
              </a:rPr>
              <a:t>)=</a:t>
            </a:r>
            <a:r>
              <a:rPr lang="en-US" altLang="zh-CN" dirty="0" err="1">
                <a:effectLst/>
              </a:rPr>
              <a:t>cmp</a:t>
            </a:r>
            <a:r>
              <a:rPr lang="en-US" altLang="zh-CN" dirty="0">
                <a:effectLst/>
              </a:rPr>
              <a:t>(</a:t>
            </a:r>
            <a:r>
              <a:rPr lang="en-US" altLang="zh-CN" dirty="0" err="1">
                <a:effectLst/>
              </a:rPr>
              <a:t>y,x</a:t>
            </a:r>
            <a:r>
              <a:rPr lang="en-US" altLang="zh-CN" dirty="0">
                <a:effectLst/>
              </a:rPr>
              <a:t>)=0</a:t>
            </a:r>
            <a:r>
              <a:rPr lang="zh-CN" altLang="en-US" dirty="0">
                <a:effectLst/>
              </a:rPr>
              <a:t>，这表示通知排序函数，不能确定在排序中</a:t>
            </a:r>
            <a:r>
              <a:rPr lang="en-US" altLang="zh-CN" dirty="0">
                <a:effectLst/>
              </a:rPr>
              <a:t>x</a:t>
            </a:r>
            <a:r>
              <a:rPr lang="zh-CN" altLang="en-US" dirty="0">
                <a:effectLst/>
              </a:rPr>
              <a:t>的顺序严格小</a:t>
            </a:r>
            <a:r>
              <a:rPr lang="en-US" altLang="zh-CN" dirty="0" err="1">
                <a:effectLst/>
              </a:rPr>
              <a:t>yy</a:t>
            </a:r>
            <a:r>
              <a:rPr lang="zh-CN" altLang="en-US" dirty="0">
                <a:effectLst/>
              </a:rPr>
              <a:t>，同时也不能确定</a:t>
            </a:r>
            <a:r>
              <a:rPr lang="en-US" altLang="zh-CN" dirty="0">
                <a:effectLst/>
              </a:rPr>
              <a:t>y</a:t>
            </a:r>
            <a:r>
              <a:rPr lang="zh-CN" altLang="en-US" dirty="0">
                <a:effectLst/>
              </a:rPr>
              <a:t>的顺序严格小于</a:t>
            </a:r>
            <a:r>
              <a:rPr lang="en-US" altLang="zh-CN" dirty="0">
                <a:effectLst/>
              </a:rPr>
              <a:t>x</a:t>
            </a:r>
            <a:r>
              <a:rPr lang="zh-CN" altLang="en-US" dirty="0">
                <a:effectLst/>
              </a:rPr>
              <a:t>，当然，从逻辑上讲，这只有一种情况，就是</a:t>
            </a:r>
            <a:r>
              <a:rPr lang="en-US" altLang="zh-CN" dirty="0">
                <a:effectLst/>
              </a:rPr>
              <a:t>x=y</a:t>
            </a:r>
            <a:r>
              <a:rPr lang="zh-CN" altLang="en-US" dirty="0">
                <a:effectLst/>
              </a:rPr>
              <a:t>，并未产生任何逻辑矛盾。 </a:t>
            </a:r>
            <a:endParaRPr lang="en-US" altLang="zh-CN" dirty="0">
              <a:effectLst/>
            </a:endParaRPr>
          </a:p>
          <a:p>
            <a:pPr>
              <a:lnSpc>
                <a:spcPct val="120000"/>
              </a:lnSpc>
            </a:pPr>
            <a:r>
              <a:rPr lang="zh-CN" altLang="en-US" dirty="0">
                <a:effectLst/>
              </a:rPr>
              <a:t>现在有三个整形变量</a:t>
            </a:r>
            <a:r>
              <a:rPr lang="en-US" altLang="zh-CN" dirty="0"/>
              <a:t>a1,a2,a3</a:t>
            </a:r>
            <a:r>
              <a:rPr lang="zh-CN" altLang="en-US" dirty="0">
                <a:effectLst/>
              </a:rPr>
              <a:t>（你可以认为这三个变量的值是</a:t>
            </a:r>
            <a:r>
              <a:rPr lang="en-US" altLang="zh-CN" dirty="0">
                <a:effectLst/>
              </a:rPr>
              <a:t>int</a:t>
            </a:r>
            <a:r>
              <a:rPr lang="zh-CN" altLang="en-US" dirty="0">
                <a:effectLst/>
              </a:rPr>
              <a:t>范围内任意的整数），告诉你</a:t>
            </a:r>
            <a:r>
              <a:rPr lang="en-US" altLang="zh-CN" dirty="0">
                <a:effectLst/>
              </a:rPr>
              <a:t>N</a:t>
            </a:r>
            <a:r>
              <a:rPr lang="zh-CN" altLang="en-US" dirty="0">
                <a:effectLst/>
              </a:rPr>
              <a:t>组</a:t>
            </a:r>
            <a:r>
              <a:rPr lang="en-US" altLang="zh-CN" dirty="0" err="1"/>
              <a:t>cmp</a:t>
            </a:r>
            <a:r>
              <a:rPr lang="en-US" altLang="zh-CN" dirty="0"/>
              <a:t>(</a:t>
            </a:r>
            <a:r>
              <a:rPr lang="en-US" altLang="zh-CN" dirty="0" err="1"/>
              <a:t>ax,ay</a:t>
            </a:r>
            <a:r>
              <a:rPr lang="en-US" altLang="zh-CN" dirty="0"/>
              <a:t>) </a:t>
            </a:r>
            <a:r>
              <a:rPr lang="zh-CN" altLang="en-US" dirty="0">
                <a:effectLst/>
              </a:rPr>
              <a:t>的值，问是否产生了逻辑矛盾。</a:t>
            </a:r>
            <a:endParaRPr lang="en-US" altLang="zh-CN" dirty="0">
              <a:effectLst/>
            </a:endParaRPr>
          </a:p>
          <a:p>
            <a:pPr>
              <a:lnSpc>
                <a:spcPct val="120000"/>
              </a:lnSpc>
            </a:pPr>
            <a:r>
              <a:rPr lang="en-US" altLang="zh-CN" dirty="0"/>
              <a:t>1≤N≤2, </a:t>
            </a:r>
            <a:r>
              <a:rPr lang="en-US" altLang="zh-CN" dirty="0" err="1"/>
              <a:t>x,y</a:t>
            </a:r>
            <a:r>
              <a:rPr lang="en-US" altLang="zh-CN" dirty="0"/>
              <a:t>∈{1,2,3}</a:t>
            </a:r>
          </a:p>
          <a:p>
            <a:endParaRPr lang="zh-CN" altLang="en-US" dirty="0"/>
          </a:p>
        </p:txBody>
      </p:sp>
    </p:spTree>
    <p:extLst>
      <p:ext uri="{BB962C8B-B14F-4D97-AF65-F5344CB8AC3E}">
        <p14:creationId xmlns:p14="http://schemas.microsoft.com/office/powerpoint/2010/main" val="29089600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AD5EA-D597-E4E2-4BA8-65816B4B82B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4FC8E7A-5B3D-F94C-8721-3756B1DCB7B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A9BEAF6-BB3D-A4C6-9E8A-9CAD0231AE50}"/>
              </a:ext>
            </a:extLst>
          </p:cNvPr>
          <p:cNvSpPr>
            <a:spLocks noGrp="1"/>
          </p:cNvSpPr>
          <p:nvPr>
            <p:ph idx="1"/>
          </p:nvPr>
        </p:nvSpPr>
        <p:spPr/>
        <p:txBody>
          <a:bodyPr/>
          <a:lstStyle/>
          <a:p>
            <a:r>
              <a:rPr lang="zh-CN" altLang="en-US" dirty="0"/>
              <a:t>因为只有两个组</a:t>
            </a:r>
            <a:endParaRPr lang="en-US" altLang="zh-CN" dirty="0"/>
          </a:p>
          <a:p>
            <a:pPr marL="0" indent="0">
              <a:buNone/>
            </a:pPr>
            <a:r>
              <a:rPr lang="en-US" altLang="zh-CN" dirty="0"/>
              <a:t>——</a:t>
            </a:r>
            <a:r>
              <a:rPr lang="zh-CN" altLang="en-US" dirty="0"/>
              <a:t>直接分类讨论就行</a:t>
            </a:r>
          </a:p>
        </p:txBody>
      </p:sp>
    </p:spTree>
    <p:extLst>
      <p:ext uri="{BB962C8B-B14F-4D97-AF65-F5344CB8AC3E}">
        <p14:creationId xmlns:p14="http://schemas.microsoft.com/office/powerpoint/2010/main" val="2080588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58F0D4-5FE5-8CEB-2300-356189FCBA04}"/>
              </a:ext>
            </a:extLst>
          </p:cNvPr>
          <p:cNvSpPr>
            <a:spLocks noGrp="1"/>
          </p:cNvSpPr>
          <p:nvPr>
            <p:ph type="title"/>
          </p:nvPr>
        </p:nvSpPr>
        <p:spPr/>
        <p:txBody>
          <a:bodyPr/>
          <a:lstStyle/>
          <a:p>
            <a:r>
              <a:rPr lang="en-US" altLang="zh-CN" dirty="0"/>
              <a:t>ABLMGHJKDEC</a:t>
            </a:r>
            <a:r>
              <a:rPr lang="zh-CN" altLang="en-US" dirty="0"/>
              <a:t>（</a:t>
            </a:r>
            <a:r>
              <a:rPr lang="en-US" altLang="zh-CN" dirty="0"/>
              <a:t>FI</a:t>
            </a:r>
            <a:r>
              <a:rPr lang="zh-CN" altLang="en-US" dirty="0"/>
              <a:t>不讲）</a:t>
            </a:r>
          </a:p>
        </p:txBody>
      </p:sp>
      <p:graphicFrame>
        <p:nvGraphicFramePr>
          <p:cNvPr id="4" name="内容占位符 3">
            <a:extLst>
              <a:ext uri="{FF2B5EF4-FFF2-40B4-BE49-F238E27FC236}">
                <a16:creationId xmlns:a16="http://schemas.microsoft.com/office/drawing/2014/main" id="{3B1DC973-741F-E1DE-786D-8E0ABBA9C0D5}"/>
              </a:ext>
            </a:extLst>
          </p:cNvPr>
          <p:cNvGraphicFramePr>
            <a:graphicFrameLocks noGrp="1"/>
          </p:cNvGraphicFramePr>
          <p:nvPr>
            <p:ph idx="1"/>
            <p:extLst>
              <p:ext uri="{D42A27DB-BD31-4B8C-83A1-F6EECF244321}">
                <p14:modId xmlns:p14="http://schemas.microsoft.com/office/powerpoint/2010/main" val="2130303168"/>
              </p:ext>
            </p:extLst>
          </p:nvPr>
        </p:nvGraphicFramePr>
        <p:xfrm>
          <a:off x="838197" y="1499054"/>
          <a:ext cx="10613574" cy="5315960"/>
        </p:xfrm>
        <a:graphic>
          <a:graphicData uri="http://schemas.openxmlformats.org/drawingml/2006/table">
            <a:tbl>
              <a:tblPr firstRow="1" bandRow="1">
                <a:tableStyleId>{7DF18680-E054-41AD-8BC1-D1AEF772440D}</a:tableStyleId>
              </a:tblPr>
              <a:tblGrid>
                <a:gridCol w="1328346">
                  <a:extLst>
                    <a:ext uri="{9D8B030D-6E8A-4147-A177-3AD203B41FA5}">
                      <a16:colId xmlns:a16="http://schemas.microsoft.com/office/drawing/2014/main" val="2935439527"/>
                    </a:ext>
                  </a:extLst>
                </a:gridCol>
                <a:gridCol w="3162290">
                  <a:extLst>
                    <a:ext uri="{9D8B030D-6E8A-4147-A177-3AD203B41FA5}">
                      <a16:colId xmlns:a16="http://schemas.microsoft.com/office/drawing/2014/main" val="2120961444"/>
                    </a:ext>
                  </a:extLst>
                </a:gridCol>
                <a:gridCol w="1041840">
                  <a:extLst>
                    <a:ext uri="{9D8B030D-6E8A-4147-A177-3AD203B41FA5}">
                      <a16:colId xmlns:a16="http://schemas.microsoft.com/office/drawing/2014/main" val="2728990758"/>
                    </a:ext>
                  </a:extLst>
                </a:gridCol>
                <a:gridCol w="1154196">
                  <a:extLst>
                    <a:ext uri="{9D8B030D-6E8A-4147-A177-3AD203B41FA5}">
                      <a16:colId xmlns:a16="http://schemas.microsoft.com/office/drawing/2014/main" val="3677265808"/>
                    </a:ext>
                  </a:extLst>
                </a:gridCol>
                <a:gridCol w="1963451">
                  <a:extLst>
                    <a:ext uri="{9D8B030D-6E8A-4147-A177-3AD203B41FA5}">
                      <a16:colId xmlns:a16="http://schemas.microsoft.com/office/drawing/2014/main" val="3565780863"/>
                    </a:ext>
                  </a:extLst>
                </a:gridCol>
                <a:gridCol w="1963451">
                  <a:extLst>
                    <a:ext uri="{9D8B030D-6E8A-4147-A177-3AD203B41FA5}">
                      <a16:colId xmlns:a16="http://schemas.microsoft.com/office/drawing/2014/main" val="1673116194"/>
                    </a:ext>
                  </a:extLst>
                </a:gridCol>
              </a:tblGrid>
              <a:tr h="360000">
                <a:tc>
                  <a:txBody>
                    <a:bodyPr/>
                    <a:lstStyle/>
                    <a:p>
                      <a:r>
                        <a:rPr lang="zh-CN" altLang="en-US" dirty="0"/>
                        <a:t>题号</a:t>
                      </a:r>
                    </a:p>
                  </a:txBody>
                  <a:tcPr/>
                </a:tc>
                <a:tc>
                  <a:txBody>
                    <a:bodyPr/>
                    <a:lstStyle/>
                    <a:p>
                      <a:r>
                        <a:rPr lang="zh-CN" altLang="en-US" dirty="0"/>
                        <a:t>类型</a:t>
                      </a:r>
                    </a:p>
                  </a:txBody>
                  <a:tcPr/>
                </a:tc>
                <a:tc>
                  <a:txBody>
                    <a:bodyPr/>
                    <a:lstStyle/>
                    <a:p>
                      <a:r>
                        <a:rPr lang="zh-CN" altLang="en-US" dirty="0"/>
                        <a:t>思维</a:t>
                      </a:r>
                    </a:p>
                  </a:txBody>
                  <a:tcPr/>
                </a:tc>
                <a:tc>
                  <a:txBody>
                    <a:bodyPr/>
                    <a:lstStyle/>
                    <a:p>
                      <a:r>
                        <a:rPr lang="zh-CN" altLang="en-US" dirty="0"/>
                        <a:t>代码</a:t>
                      </a:r>
                    </a:p>
                  </a:txBody>
                  <a:tcPr/>
                </a:tc>
                <a:tc>
                  <a:txBody>
                    <a:bodyPr/>
                    <a:lstStyle/>
                    <a:p>
                      <a:r>
                        <a:rPr lang="zh-CN" altLang="en-US" dirty="0"/>
                        <a:t>综合难度</a:t>
                      </a:r>
                    </a:p>
                  </a:txBody>
                  <a:tcPr/>
                </a:tc>
                <a:tc>
                  <a:txBody>
                    <a:bodyPr/>
                    <a:lstStyle/>
                    <a:p>
                      <a:endParaRPr lang="zh-CN" altLang="en-US" dirty="0"/>
                    </a:p>
                  </a:txBody>
                  <a:tcPr/>
                </a:tc>
                <a:extLst>
                  <a:ext uri="{0D108BD9-81ED-4DB2-BD59-A6C34878D82A}">
                    <a16:rowId xmlns:a16="http://schemas.microsoft.com/office/drawing/2014/main" val="3608459772"/>
                  </a:ext>
                </a:extLst>
              </a:tr>
              <a:tr h="360000">
                <a:tc>
                  <a:txBody>
                    <a:bodyPr/>
                    <a:lstStyle/>
                    <a:p>
                      <a:r>
                        <a:rPr lang="en-US" altLang="zh-CN" dirty="0"/>
                        <a:t>A</a:t>
                      </a:r>
                      <a:endParaRPr lang="zh-CN" altLang="en-US" dirty="0"/>
                    </a:p>
                  </a:txBody>
                  <a:tcPr/>
                </a:tc>
                <a:tc>
                  <a:txBody>
                    <a:bodyPr/>
                    <a:lstStyle/>
                    <a:p>
                      <a:r>
                        <a:rPr lang="zh-CN" altLang="en-US" dirty="0"/>
                        <a:t>模拟</a:t>
                      </a:r>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r>
                        <a:rPr lang="zh-CN" altLang="en-US" dirty="0"/>
                        <a:t>（签到）</a:t>
                      </a:r>
                    </a:p>
                  </a:txBody>
                  <a:tcPr/>
                </a:tc>
                <a:tc>
                  <a:txBody>
                    <a:bodyPr/>
                    <a:lstStyle/>
                    <a:p>
                      <a:r>
                        <a:rPr lang="en-US" altLang="zh-CN" sz="1800" b="0" i="0" kern="1200" dirty="0">
                          <a:solidFill>
                            <a:schemeClr val="dk1"/>
                          </a:solidFill>
                          <a:effectLst/>
                          <a:latin typeface="+mn-lt"/>
                          <a:ea typeface="+mn-ea"/>
                          <a:cs typeface="+mn-cs"/>
                        </a:rPr>
                        <a:t>3864/6495</a:t>
                      </a:r>
                      <a:endParaRPr lang="zh-CN" altLang="en-US" dirty="0"/>
                    </a:p>
                  </a:txBody>
                  <a:tcPr/>
                </a:tc>
                <a:extLst>
                  <a:ext uri="{0D108BD9-81ED-4DB2-BD59-A6C34878D82A}">
                    <a16:rowId xmlns:a16="http://schemas.microsoft.com/office/drawing/2014/main" val="2303080145"/>
                  </a:ext>
                </a:extLst>
              </a:tr>
              <a:tr h="360000">
                <a:tc>
                  <a:txBody>
                    <a:bodyPr/>
                    <a:lstStyle/>
                    <a:p>
                      <a:r>
                        <a:rPr lang="en-US" altLang="zh-CN" dirty="0"/>
                        <a:t>B</a:t>
                      </a:r>
                      <a:endParaRPr lang="zh-CN" altLang="en-US" dirty="0"/>
                    </a:p>
                  </a:txBody>
                  <a:tcPr/>
                </a:tc>
                <a:tc>
                  <a:txBody>
                    <a:bodyPr/>
                    <a:lstStyle/>
                    <a:p>
                      <a:r>
                        <a:rPr lang="zh-CN" altLang="en-US" dirty="0"/>
                        <a:t>基础博弈</a:t>
                      </a:r>
                    </a:p>
                  </a:txBody>
                  <a:tcPr/>
                </a:tc>
                <a:tc>
                  <a:txBody>
                    <a:bodyPr/>
                    <a:lstStyle/>
                    <a:p>
                      <a:r>
                        <a:rPr lang="en-US" altLang="zh-CN" dirty="0"/>
                        <a:t>2</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r>
                        <a:rPr lang="zh-CN" altLang="en-US" dirty="0"/>
                        <a:t>（签到）</a:t>
                      </a:r>
                    </a:p>
                  </a:txBody>
                  <a:tcPr/>
                </a:tc>
                <a:tc>
                  <a:txBody>
                    <a:bodyPr/>
                    <a:lstStyle/>
                    <a:p>
                      <a:r>
                        <a:rPr lang="en-US" altLang="zh-CN" sz="1800" b="0" i="0" kern="1200" dirty="0">
                          <a:solidFill>
                            <a:schemeClr val="dk1"/>
                          </a:solidFill>
                          <a:effectLst/>
                          <a:latin typeface="+mn-lt"/>
                          <a:ea typeface="+mn-ea"/>
                          <a:cs typeface="+mn-cs"/>
                        </a:rPr>
                        <a:t>1880/4771</a:t>
                      </a:r>
                      <a:endParaRPr lang="zh-CN" altLang="en-US" dirty="0"/>
                    </a:p>
                  </a:txBody>
                  <a:tcPr/>
                </a:tc>
                <a:extLst>
                  <a:ext uri="{0D108BD9-81ED-4DB2-BD59-A6C34878D82A}">
                    <a16:rowId xmlns:a16="http://schemas.microsoft.com/office/drawing/2014/main" val="1394951782"/>
                  </a:ext>
                </a:extLst>
              </a:tr>
              <a:tr h="390945">
                <a:tc>
                  <a:txBody>
                    <a:bodyPr/>
                    <a:lstStyle/>
                    <a:p>
                      <a:r>
                        <a:rPr lang="en-US" altLang="zh-CN" dirty="0"/>
                        <a:t>C</a:t>
                      </a:r>
                      <a:endParaRPr lang="zh-CN" altLang="en-US" dirty="0"/>
                    </a:p>
                  </a:txBody>
                  <a:tcPr/>
                </a:tc>
                <a:tc>
                  <a:txBody>
                    <a:bodyPr/>
                    <a:lstStyle/>
                    <a:p>
                      <a:r>
                        <a:rPr lang="zh-CN" altLang="en-US" dirty="0"/>
                        <a:t>字符串</a:t>
                      </a:r>
                    </a:p>
                  </a:txBody>
                  <a:tcPr/>
                </a:tc>
                <a:tc>
                  <a:txBody>
                    <a:bodyPr/>
                    <a:lstStyle/>
                    <a:p>
                      <a:r>
                        <a:rPr lang="en-US" altLang="zh-CN" dirty="0"/>
                        <a:t>2</a:t>
                      </a:r>
                      <a:endParaRPr lang="zh-CN" altLang="en-US" dirty="0"/>
                    </a:p>
                  </a:txBody>
                  <a:tcPr/>
                </a:tc>
                <a:tc>
                  <a:txBody>
                    <a:bodyPr/>
                    <a:lstStyle/>
                    <a:p>
                      <a:r>
                        <a:rPr lang="en-US" altLang="zh-CN" dirty="0"/>
                        <a:t>2</a:t>
                      </a:r>
                      <a:endParaRPr lang="zh-CN" altLang="en-US" dirty="0"/>
                    </a:p>
                  </a:txBody>
                  <a:tcPr/>
                </a:tc>
                <a:tc>
                  <a:txBody>
                    <a:bodyPr/>
                    <a:lstStyle/>
                    <a:p>
                      <a:r>
                        <a:rPr lang="en-US" altLang="zh-CN" dirty="0"/>
                        <a:t>2</a:t>
                      </a:r>
                      <a:r>
                        <a:rPr lang="zh-CN" altLang="en-US" dirty="0"/>
                        <a:t>（铜牌）</a:t>
                      </a:r>
                    </a:p>
                  </a:txBody>
                  <a:tcPr/>
                </a:tc>
                <a:tc>
                  <a:txBody>
                    <a:bodyPr/>
                    <a:lstStyle/>
                    <a:p>
                      <a:r>
                        <a:rPr lang="en-US" altLang="zh-CN" sz="1800" b="0" i="0" kern="1200" dirty="0">
                          <a:solidFill>
                            <a:schemeClr val="dk1"/>
                          </a:solidFill>
                          <a:effectLst/>
                          <a:latin typeface="+mn-lt"/>
                          <a:ea typeface="+mn-ea"/>
                          <a:cs typeface="+mn-cs"/>
                        </a:rPr>
                        <a:t>253/1549</a:t>
                      </a:r>
                      <a:endParaRPr lang="zh-CN" altLang="en-US" dirty="0"/>
                    </a:p>
                  </a:txBody>
                  <a:tcPr/>
                </a:tc>
                <a:extLst>
                  <a:ext uri="{0D108BD9-81ED-4DB2-BD59-A6C34878D82A}">
                    <a16:rowId xmlns:a16="http://schemas.microsoft.com/office/drawing/2014/main" val="530027512"/>
                  </a:ext>
                </a:extLst>
              </a:tr>
              <a:tr h="393655">
                <a:tc>
                  <a:txBody>
                    <a:bodyPr/>
                    <a:lstStyle/>
                    <a:p>
                      <a:r>
                        <a:rPr lang="en-US" altLang="zh-CN" dirty="0"/>
                        <a:t>D</a:t>
                      </a:r>
                      <a:endParaRPr lang="zh-CN" altLang="en-US" dirty="0"/>
                    </a:p>
                  </a:txBody>
                  <a:tcPr/>
                </a:tc>
                <a:tc>
                  <a:txBody>
                    <a:bodyPr/>
                    <a:lstStyle/>
                    <a:p>
                      <a:r>
                        <a:rPr lang="zh-CN" altLang="en-US" dirty="0"/>
                        <a:t>暴力</a:t>
                      </a:r>
                      <a:r>
                        <a:rPr lang="en-US" altLang="zh-CN" dirty="0"/>
                        <a:t>+</a:t>
                      </a:r>
                      <a:r>
                        <a:rPr lang="en-US" altLang="zh-CN" dirty="0" err="1"/>
                        <a:t>dp</a:t>
                      </a:r>
                      <a:endParaRPr lang="zh-CN" altLang="en-US" dirty="0"/>
                    </a:p>
                  </a:txBody>
                  <a:tcPr/>
                </a:tc>
                <a:tc>
                  <a:txBody>
                    <a:bodyPr/>
                    <a:lstStyle/>
                    <a:p>
                      <a:r>
                        <a:rPr lang="en-US" altLang="zh-CN" dirty="0"/>
                        <a:t>2</a:t>
                      </a:r>
                      <a:endParaRPr lang="zh-CN" altLang="en-US" dirty="0"/>
                    </a:p>
                  </a:txBody>
                  <a:tcPr/>
                </a:tc>
                <a:tc>
                  <a:txBody>
                    <a:bodyPr/>
                    <a:lstStyle/>
                    <a:p>
                      <a:r>
                        <a:rPr lang="en-US" altLang="zh-CN" dirty="0"/>
                        <a:t>2</a:t>
                      </a:r>
                      <a:endParaRPr lang="zh-CN" altLang="en-US" dirty="0"/>
                    </a:p>
                  </a:txBody>
                  <a:tcPr/>
                </a:tc>
                <a:tc>
                  <a:txBody>
                    <a:bodyPr/>
                    <a:lstStyle/>
                    <a:p>
                      <a:r>
                        <a:rPr lang="en-US" altLang="zh-CN" dirty="0"/>
                        <a:t>2</a:t>
                      </a:r>
                      <a:r>
                        <a:rPr lang="zh-CN" altLang="en-US" dirty="0"/>
                        <a:t>（铜牌）</a:t>
                      </a:r>
                    </a:p>
                  </a:txBody>
                  <a:tcPr/>
                </a:tc>
                <a:tc>
                  <a:txBody>
                    <a:bodyPr/>
                    <a:lstStyle/>
                    <a:p>
                      <a:r>
                        <a:rPr lang="en-US" altLang="zh-CN" sz="1800" b="0" i="0" kern="1200" dirty="0">
                          <a:solidFill>
                            <a:schemeClr val="dk1"/>
                          </a:solidFill>
                          <a:effectLst/>
                          <a:latin typeface="+mn-lt"/>
                          <a:ea typeface="+mn-ea"/>
                          <a:cs typeface="+mn-cs"/>
                        </a:rPr>
                        <a:t>2080/7955</a:t>
                      </a:r>
                      <a:endParaRPr lang="zh-CN" altLang="en-US" dirty="0"/>
                    </a:p>
                  </a:txBody>
                  <a:tcPr/>
                </a:tc>
                <a:extLst>
                  <a:ext uri="{0D108BD9-81ED-4DB2-BD59-A6C34878D82A}">
                    <a16:rowId xmlns:a16="http://schemas.microsoft.com/office/drawing/2014/main" val="3192788778"/>
                  </a:ext>
                </a:extLst>
              </a:tr>
              <a:tr h="360000">
                <a:tc>
                  <a:txBody>
                    <a:bodyPr/>
                    <a:lstStyle/>
                    <a:p>
                      <a:r>
                        <a:rPr lang="en-US" altLang="zh-CN" dirty="0"/>
                        <a:t>E</a:t>
                      </a:r>
                      <a:endParaRPr lang="zh-CN" altLang="en-US" dirty="0"/>
                    </a:p>
                  </a:txBody>
                  <a:tcPr/>
                </a:tc>
                <a:tc>
                  <a:txBody>
                    <a:bodyPr/>
                    <a:lstStyle/>
                    <a:p>
                      <a:r>
                        <a:rPr lang="en-US" altLang="zh-CN" dirty="0" err="1"/>
                        <a:t>dp</a:t>
                      </a:r>
                      <a:endParaRPr lang="zh-CN" altLang="en-US" dirty="0"/>
                    </a:p>
                  </a:txBody>
                  <a:tcPr/>
                </a:tc>
                <a:tc>
                  <a:txBody>
                    <a:bodyPr/>
                    <a:lstStyle/>
                    <a:p>
                      <a:r>
                        <a:rPr lang="en-US" altLang="zh-CN" dirty="0"/>
                        <a:t>2</a:t>
                      </a:r>
                      <a:endParaRPr lang="zh-CN" altLang="en-US" dirty="0"/>
                    </a:p>
                  </a:txBody>
                  <a:tcPr/>
                </a:tc>
                <a:tc>
                  <a:txBody>
                    <a:bodyPr/>
                    <a:lstStyle/>
                    <a:p>
                      <a:r>
                        <a:rPr lang="en-US" altLang="zh-CN" dirty="0"/>
                        <a:t>3</a:t>
                      </a:r>
                      <a:endParaRPr lang="zh-CN" altLang="en-US" dirty="0"/>
                    </a:p>
                  </a:txBody>
                  <a:tcPr/>
                </a:tc>
                <a:tc>
                  <a:txBody>
                    <a:bodyPr/>
                    <a:lstStyle/>
                    <a:p>
                      <a:r>
                        <a:rPr lang="en-US" altLang="zh-CN" dirty="0"/>
                        <a:t>3+</a:t>
                      </a:r>
                      <a:r>
                        <a:rPr lang="zh-CN" altLang="en-US" dirty="0"/>
                        <a:t>（铜银之间</a:t>
                      </a:r>
                      <a:r>
                        <a:rPr lang="en-US" altLang="zh-CN" dirty="0"/>
                        <a:t>+</a:t>
                      </a:r>
                      <a:r>
                        <a:rPr lang="zh-CN" altLang="en-US" dirty="0"/>
                        <a:t>）</a:t>
                      </a:r>
                    </a:p>
                  </a:txBody>
                  <a:tcPr/>
                </a:tc>
                <a:tc>
                  <a:txBody>
                    <a:bodyPr/>
                    <a:lstStyle/>
                    <a:p>
                      <a:r>
                        <a:rPr lang="en-US" altLang="zh-CN" sz="1800" b="0" i="0" kern="1200" dirty="0">
                          <a:solidFill>
                            <a:schemeClr val="dk1"/>
                          </a:solidFill>
                          <a:effectLst/>
                          <a:latin typeface="+mn-lt"/>
                          <a:ea typeface="+mn-ea"/>
                          <a:cs typeface="+mn-cs"/>
                        </a:rPr>
                        <a:t>21/167</a:t>
                      </a:r>
                      <a:endParaRPr lang="zh-CN" altLang="en-US" dirty="0"/>
                    </a:p>
                  </a:txBody>
                  <a:tcPr/>
                </a:tc>
                <a:extLst>
                  <a:ext uri="{0D108BD9-81ED-4DB2-BD59-A6C34878D82A}">
                    <a16:rowId xmlns:a16="http://schemas.microsoft.com/office/drawing/2014/main" val="2139982234"/>
                  </a:ext>
                </a:extLst>
              </a:tr>
              <a:tr h="322217">
                <a:tc>
                  <a:txBody>
                    <a:bodyPr/>
                    <a:lstStyle/>
                    <a:p>
                      <a:r>
                        <a:rPr lang="en-US" altLang="zh-CN" dirty="0"/>
                        <a:t>F</a:t>
                      </a:r>
                      <a:endParaRPr lang="zh-CN" altLang="en-US" dirty="0"/>
                    </a:p>
                  </a:txBody>
                  <a:tcPr/>
                </a:tc>
                <a:tc>
                  <a:txBody>
                    <a:bodyPr/>
                    <a:lstStyle/>
                    <a:p>
                      <a:r>
                        <a:rPr lang="en-US" altLang="zh-CN" dirty="0" err="1"/>
                        <a:t>dp</a:t>
                      </a:r>
                      <a:endParaRPr lang="zh-CN" altLang="en-US" dirty="0"/>
                    </a:p>
                  </a:txBody>
                  <a:tcPr/>
                </a:tc>
                <a:tc>
                  <a:txBody>
                    <a:bodyPr/>
                    <a:lstStyle/>
                    <a:p>
                      <a:r>
                        <a:rPr lang="en-US" altLang="zh-CN" dirty="0"/>
                        <a:t>5</a:t>
                      </a:r>
                      <a:endParaRPr lang="zh-CN" altLang="en-US" dirty="0"/>
                    </a:p>
                  </a:txBody>
                  <a:tcPr/>
                </a:tc>
                <a:tc>
                  <a:txBody>
                    <a:bodyPr/>
                    <a:lstStyle/>
                    <a:p>
                      <a:r>
                        <a:rPr lang="en-US" altLang="zh-CN" dirty="0"/>
                        <a:t>4</a:t>
                      </a:r>
                      <a:endParaRPr lang="zh-CN" altLang="en-US" dirty="0"/>
                    </a:p>
                  </a:txBody>
                  <a:tcPr/>
                </a:tc>
                <a:tc>
                  <a:txBody>
                    <a:bodyPr/>
                    <a:lstStyle/>
                    <a:p>
                      <a:r>
                        <a:rPr lang="en-US" altLang="zh-CN" dirty="0"/>
                        <a:t>5</a:t>
                      </a:r>
                      <a:r>
                        <a:rPr lang="zh-CN" altLang="en-US" dirty="0"/>
                        <a:t>（金牌）</a:t>
                      </a:r>
                    </a:p>
                  </a:txBody>
                  <a:tcPr/>
                </a:tc>
                <a:tc>
                  <a:txBody>
                    <a:bodyPr/>
                    <a:lstStyle/>
                    <a:p>
                      <a:r>
                        <a:rPr lang="en-US" altLang="zh-CN" sz="1800" b="0" i="0" kern="1200" dirty="0">
                          <a:solidFill>
                            <a:schemeClr val="dk1"/>
                          </a:solidFill>
                          <a:effectLst/>
                          <a:latin typeface="+mn-lt"/>
                          <a:ea typeface="+mn-ea"/>
                          <a:cs typeface="+mn-cs"/>
                        </a:rPr>
                        <a:t>2/41</a:t>
                      </a:r>
                      <a:endParaRPr lang="zh-CN" altLang="en-US" dirty="0"/>
                    </a:p>
                  </a:txBody>
                  <a:tcPr/>
                </a:tc>
                <a:extLst>
                  <a:ext uri="{0D108BD9-81ED-4DB2-BD59-A6C34878D82A}">
                    <a16:rowId xmlns:a16="http://schemas.microsoft.com/office/drawing/2014/main" val="136014728"/>
                  </a:ext>
                </a:extLst>
              </a:tr>
              <a:tr h="360000">
                <a:tc>
                  <a:txBody>
                    <a:bodyPr/>
                    <a:lstStyle/>
                    <a:p>
                      <a:r>
                        <a:rPr lang="en-US" altLang="zh-CN" dirty="0"/>
                        <a:t>G</a:t>
                      </a:r>
                      <a:endParaRPr lang="zh-CN" altLang="en-US" dirty="0"/>
                    </a:p>
                  </a:txBody>
                  <a:tcPr/>
                </a:tc>
                <a:tc>
                  <a:txBody>
                    <a:bodyPr/>
                    <a:lstStyle/>
                    <a:p>
                      <a:r>
                        <a:rPr lang="zh-CN" altLang="en-US" dirty="0"/>
                        <a:t>暴力讨论</a:t>
                      </a:r>
                    </a:p>
                  </a:txBody>
                  <a:tcPr/>
                </a:tc>
                <a:tc>
                  <a:txBody>
                    <a:bodyPr/>
                    <a:lstStyle/>
                    <a:p>
                      <a:r>
                        <a:rPr lang="en-US" altLang="zh-CN" dirty="0"/>
                        <a:t>1</a:t>
                      </a:r>
                      <a:endParaRPr lang="zh-CN" altLang="en-US" dirty="0"/>
                    </a:p>
                  </a:txBody>
                  <a:tcPr/>
                </a:tc>
                <a:tc>
                  <a:txBody>
                    <a:bodyPr/>
                    <a:lstStyle/>
                    <a:p>
                      <a:r>
                        <a:rPr lang="en-US" altLang="zh-CN" dirty="0"/>
                        <a:t>2</a:t>
                      </a:r>
                      <a:endParaRPr lang="zh-CN" altLang="en-US" dirty="0"/>
                    </a:p>
                  </a:txBody>
                  <a:tcPr/>
                </a:tc>
                <a:tc>
                  <a:txBody>
                    <a:bodyPr/>
                    <a:lstStyle/>
                    <a:p>
                      <a:r>
                        <a:rPr lang="en-US" altLang="zh-CN" dirty="0"/>
                        <a:t>1</a:t>
                      </a:r>
                      <a:r>
                        <a:rPr lang="zh-CN" altLang="en-US" dirty="0"/>
                        <a:t>（签到</a:t>
                      </a:r>
                      <a:r>
                        <a:rPr lang="en-US" altLang="zh-CN" dirty="0"/>
                        <a:t>+</a:t>
                      </a:r>
                      <a:r>
                        <a:rPr lang="zh-CN" altLang="en-US" dirty="0"/>
                        <a:t>）</a:t>
                      </a:r>
                    </a:p>
                  </a:txBody>
                  <a:tcPr/>
                </a:tc>
                <a:tc>
                  <a:txBody>
                    <a:bodyPr/>
                    <a:lstStyle/>
                    <a:p>
                      <a:r>
                        <a:rPr lang="en-US" altLang="zh-CN" sz="1800" b="0" i="0" kern="1200" dirty="0">
                          <a:solidFill>
                            <a:schemeClr val="dk1"/>
                          </a:solidFill>
                          <a:effectLst/>
                          <a:latin typeface="+mn-lt"/>
                          <a:ea typeface="+mn-ea"/>
                          <a:cs typeface="+mn-cs"/>
                        </a:rPr>
                        <a:t>1437/9169</a:t>
                      </a:r>
                      <a:endParaRPr lang="zh-CN" altLang="en-US" dirty="0"/>
                    </a:p>
                  </a:txBody>
                  <a:tcPr/>
                </a:tc>
                <a:extLst>
                  <a:ext uri="{0D108BD9-81ED-4DB2-BD59-A6C34878D82A}">
                    <a16:rowId xmlns:a16="http://schemas.microsoft.com/office/drawing/2014/main" val="2278006582"/>
                  </a:ext>
                </a:extLst>
              </a:tr>
              <a:tr h="360000">
                <a:tc>
                  <a:txBody>
                    <a:bodyPr/>
                    <a:lstStyle/>
                    <a:p>
                      <a:r>
                        <a:rPr lang="en-US" altLang="zh-CN" dirty="0"/>
                        <a:t>H</a:t>
                      </a:r>
                      <a:endParaRPr lang="zh-CN" altLang="en-US" dirty="0"/>
                    </a:p>
                  </a:txBody>
                  <a:tcPr/>
                </a:tc>
                <a:tc>
                  <a:txBody>
                    <a:bodyPr/>
                    <a:lstStyle/>
                    <a:p>
                      <a:r>
                        <a:rPr lang="zh-CN" altLang="en-US" dirty="0"/>
                        <a:t>更优雅的暴力</a:t>
                      </a:r>
                    </a:p>
                  </a:txBody>
                  <a:tcPr/>
                </a:tc>
                <a:tc>
                  <a:txBody>
                    <a:bodyPr/>
                    <a:lstStyle/>
                    <a:p>
                      <a:r>
                        <a:rPr lang="en-US" altLang="zh-CN" dirty="0"/>
                        <a:t>3</a:t>
                      </a:r>
                      <a:endParaRPr lang="zh-CN" altLang="en-US" dirty="0"/>
                    </a:p>
                  </a:txBody>
                  <a:tcPr/>
                </a:tc>
                <a:tc>
                  <a:txBody>
                    <a:bodyPr/>
                    <a:lstStyle/>
                    <a:p>
                      <a:r>
                        <a:rPr lang="en-US" altLang="zh-CN" dirty="0"/>
                        <a:t>2</a:t>
                      </a:r>
                      <a:endParaRPr lang="zh-CN" altLang="en-US" dirty="0"/>
                    </a:p>
                  </a:txBody>
                  <a:tcPr/>
                </a:tc>
                <a:tc>
                  <a:txBody>
                    <a:bodyPr/>
                    <a:lstStyle/>
                    <a:p>
                      <a:r>
                        <a:rPr lang="en-US" altLang="zh-CN" dirty="0"/>
                        <a:t>3</a:t>
                      </a:r>
                      <a:r>
                        <a:rPr lang="zh-CN" altLang="en-US" dirty="0"/>
                        <a:t>（铜牌）</a:t>
                      </a:r>
                    </a:p>
                  </a:txBody>
                  <a:tcPr/>
                </a:tc>
                <a:tc>
                  <a:txBody>
                    <a:bodyPr/>
                    <a:lstStyle/>
                    <a:p>
                      <a:r>
                        <a:rPr lang="en-US" altLang="zh-CN" sz="1800" b="0" i="0" kern="1200" dirty="0">
                          <a:solidFill>
                            <a:schemeClr val="dk1"/>
                          </a:solidFill>
                          <a:effectLst/>
                          <a:latin typeface="+mn-lt"/>
                          <a:ea typeface="+mn-ea"/>
                          <a:cs typeface="+mn-cs"/>
                        </a:rPr>
                        <a:t>691/4071</a:t>
                      </a:r>
                      <a:endParaRPr lang="zh-CN" altLang="en-US" dirty="0"/>
                    </a:p>
                  </a:txBody>
                  <a:tcPr/>
                </a:tc>
                <a:extLst>
                  <a:ext uri="{0D108BD9-81ED-4DB2-BD59-A6C34878D82A}">
                    <a16:rowId xmlns:a16="http://schemas.microsoft.com/office/drawing/2014/main" val="3461197213"/>
                  </a:ext>
                </a:extLst>
              </a:tr>
              <a:tr h="395468">
                <a:tc>
                  <a:txBody>
                    <a:bodyPr/>
                    <a:lstStyle/>
                    <a:p>
                      <a:r>
                        <a:rPr lang="en-US" altLang="zh-CN" dirty="0"/>
                        <a:t>I</a:t>
                      </a:r>
                      <a:endParaRPr lang="zh-CN" altLang="en-US" dirty="0"/>
                    </a:p>
                  </a:txBody>
                  <a:tcPr/>
                </a:tc>
                <a:tc>
                  <a:txBody>
                    <a:bodyPr/>
                    <a:lstStyle/>
                    <a:p>
                      <a:r>
                        <a:rPr lang="zh-CN" altLang="en-US" dirty="0"/>
                        <a:t>数学题</a:t>
                      </a:r>
                    </a:p>
                  </a:txBody>
                  <a:tcPr/>
                </a:tc>
                <a:tc>
                  <a:txBody>
                    <a:bodyPr/>
                    <a:lstStyle/>
                    <a:p>
                      <a:r>
                        <a:rPr lang="en-US" altLang="zh-CN" dirty="0"/>
                        <a:t>4</a:t>
                      </a:r>
                      <a:endParaRPr lang="zh-CN" altLang="en-US" dirty="0"/>
                    </a:p>
                  </a:txBody>
                  <a:tcPr/>
                </a:tc>
                <a:tc>
                  <a:txBody>
                    <a:bodyPr/>
                    <a:lstStyle/>
                    <a:p>
                      <a:r>
                        <a:rPr lang="en-US" altLang="zh-CN" dirty="0"/>
                        <a:t>3</a:t>
                      </a:r>
                      <a:endParaRPr lang="zh-CN" altLang="en-US" dirty="0"/>
                    </a:p>
                  </a:txBody>
                  <a:tcPr/>
                </a:tc>
                <a:tc>
                  <a:txBody>
                    <a:bodyPr/>
                    <a:lstStyle/>
                    <a:p>
                      <a:r>
                        <a:rPr lang="en-US" altLang="zh-CN" dirty="0"/>
                        <a:t>4</a:t>
                      </a:r>
                      <a:r>
                        <a:rPr lang="zh-CN" altLang="en-US" dirty="0"/>
                        <a:t>（银牌）</a:t>
                      </a:r>
                    </a:p>
                  </a:txBody>
                  <a:tcPr/>
                </a:tc>
                <a:tc>
                  <a:txBody>
                    <a:bodyPr/>
                    <a:lstStyle/>
                    <a:p>
                      <a:r>
                        <a:rPr lang="zh-CN" altLang="en-US" b="0" dirty="0">
                          <a:effectLst/>
                        </a:rPr>
                        <a:t> </a:t>
                      </a:r>
                      <a:r>
                        <a:rPr lang="en-US" altLang="zh-CN" b="0" dirty="0">
                          <a:effectLst/>
                        </a:rPr>
                        <a:t>5/53</a:t>
                      </a:r>
                    </a:p>
                  </a:txBody>
                  <a:tcPr marL="31750" marR="31750" marT="63500" marB="63500" anchor="ctr"/>
                </a:tc>
                <a:extLst>
                  <a:ext uri="{0D108BD9-81ED-4DB2-BD59-A6C34878D82A}">
                    <a16:rowId xmlns:a16="http://schemas.microsoft.com/office/drawing/2014/main" val="730660403"/>
                  </a:ext>
                </a:extLst>
              </a:tr>
              <a:tr h="360000">
                <a:tc>
                  <a:txBody>
                    <a:bodyPr/>
                    <a:lstStyle/>
                    <a:p>
                      <a:r>
                        <a:rPr lang="en-US" altLang="zh-CN" dirty="0"/>
                        <a:t>J</a:t>
                      </a:r>
                      <a:endParaRPr lang="zh-CN" altLang="en-US" dirty="0"/>
                    </a:p>
                  </a:txBody>
                  <a:tcPr/>
                </a:tc>
                <a:tc>
                  <a:txBody>
                    <a:bodyPr/>
                    <a:lstStyle/>
                    <a:p>
                      <a:r>
                        <a:rPr lang="zh-CN" altLang="en-US" dirty="0"/>
                        <a:t>概率</a:t>
                      </a:r>
                    </a:p>
                  </a:txBody>
                  <a:tcPr/>
                </a:tc>
                <a:tc>
                  <a:txBody>
                    <a:bodyPr/>
                    <a:lstStyle/>
                    <a:p>
                      <a:r>
                        <a:rPr lang="en-US" altLang="zh-CN" dirty="0"/>
                        <a:t>3</a:t>
                      </a:r>
                      <a:endParaRPr lang="zh-CN" altLang="en-US" dirty="0"/>
                    </a:p>
                  </a:txBody>
                  <a:tcPr/>
                </a:tc>
                <a:tc>
                  <a:txBody>
                    <a:bodyPr/>
                    <a:lstStyle/>
                    <a:p>
                      <a:r>
                        <a:rPr lang="en-US" altLang="zh-CN" dirty="0"/>
                        <a:t>2</a:t>
                      </a:r>
                      <a:endParaRPr lang="zh-CN" altLang="en-US" dirty="0"/>
                    </a:p>
                  </a:txBody>
                  <a:tcPr/>
                </a:tc>
                <a:tc>
                  <a:txBody>
                    <a:bodyPr/>
                    <a:lstStyle/>
                    <a:p>
                      <a:r>
                        <a:rPr lang="en-US" altLang="zh-CN" dirty="0"/>
                        <a:t>2</a:t>
                      </a:r>
                      <a:r>
                        <a:rPr lang="zh-CN" altLang="en-US" dirty="0"/>
                        <a:t>（铜牌）</a:t>
                      </a:r>
                    </a:p>
                  </a:txBody>
                  <a:tcPr/>
                </a:tc>
                <a:tc>
                  <a:txBody>
                    <a:bodyPr/>
                    <a:lstStyle/>
                    <a:p>
                      <a:r>
                        <a:rPr lang="zh-CN" altLang="en-US" b="0" dirty="0">
                          <a:effectLst/>
                        </a:rPr>
                        <a:t> </a:t>
                      </a:r>
                      <a:r>
                        <a:rPr lang="en-US" altLang="zh-CN" b="0" dirty="0">
                          <a:effectLst/>
                        </a:rPr>
                        <a:t>471/1263</a:t>
                      </a:r>
                    </a:p>
                  </a:txBody>
                  <a:tcPr marL="31750" marR="31750" marT="63500" marB="63500" anchor="ctr"/>
                </a:tc>
                <a:extLst>
                  <a:ext uri="{0D108BD9-81ED-4DB2-BD59-A6C34878D82A}">
                    <a16:rowId xmlns:a16="http://schemas.microsoft.com/office/drawing/2014/main" val="1883379703"/>
                  </a:ext>
                </a:extLst>
              </a:tr>
              <a:tr h="360000">
                <a:tc>
                  <a:txBody>
                    <a:bodyPr/>
                    <a:lstStyle/>
                    <a:p>
                      <a:r>
                        <a:rPr lang="en-US" altLang="zh-CN" dirty="0"/>
                        <a:t>K</a:t>
                      </a:r>
                      <a:endParaRPr lang="zh-CN" altLang="en-US" dirty="0"/>
                    </a:p>
                  </a:txBody>
                  <a:tcPr/>
                </a:tc>
                <a:tc>
                  <a:txBody>
                    <a:bodyPr/>
                    <a:lstStyle/>
                    <a:p>
                      <a:r>
                        <a:rPr lang="zh-CN" altLang="en-US" dirty="0"/>
                        <a:t>暴力构造</a:t>
                      </a:r>
                    </a:p>
                  </a:txBody>
                  <a:tcPr/>
                </a:tc>
                <a:tc>
                  <a:txBody>
                    <a:bodyPr/>
                    <a:lstStyle/>
                    <a:p>
                      <a:r>
                        <a:rPr lang="en-US" altLang="zh-CN" dirty="0"/>
                        <a:t>2</a:t>
                      </a:r>
                      <a:endParaRPr lang="zh-CN" altLang="en-US" dirty="0"/>
                    </a:p>
                  </a:txBody>
                  <a:tcPr/>
                </a:tc>
                <a:tc>
                  <a:txBody>
                    <a:bodyPr/>
                    <a:lstStyle/>
                    <a:p>
                      <a:r>
                        <a:rPr lang="en-US" altLang="zh-CN" dirty="0"/>
                        <a:t>3</a:t>
                      </a:r>
                      <a:endParaRPr lang="zh-CN" altLang="en-US" dirty="0"/>
                    </a:p>
                  </a:txBody>
                  <a:tcPr/>
                </a:tc>
                <a:tc>
                  <a:txBody>
                    <a:bodyPr/>
                    <a:lstStyle/>
                    <a:p>
                      <a:r>
                        <a:rPr lang="en-US" altLang="zh-CN" dirty="0"/>
                        <a:t>2</a:t>
                      </a:r>
                      <a:r>
                        <a:rPr lang="zh-CN" altLang="en-US" dirty="0"/>
                        <a:t>（铜牌）</a:t>
                      </a:r>
                    </a:p>
                  </a:txBody>
                  <a:tcPr/>
                </a:tc>
                <a:tc>
                  <a:txBody>
                    <a:bodyPr/>
                    <a:lstStyle/>
                    <a:p>
                      <a:r>
                        <a:rPr lang="en-US" altLang="zh-CN" b="0" dirty="0">
                          <a:effectLst/>
                        </a:rPr>
                        <a:t>241/813</a:t>
                      </a:r>
                    </a:p>
                  </a:txBody>
                  <a:tcPr marL="31750" marR="31750" marT="63500" marB="63500" anchor="ctr"/>
                </a:tc>
                <a:extLst>
                  <a:ext uri="{0D108BD9-81ED-4DB2-BD59-A6C34878D82A}">
                    <a16:rowId xmlns:a16="http://schemas.microsoft.com/office/drawing/2014/main" val="1749848070"/>
                  </a:ext>
                </a:extLst>
              </a:tr>
              <a:tr h="360000">
                <a:tc>
                  <a:txBody>
                    <a:bodyPr/>
                    <a:lstStyle/>
                    <a:p>
                      <a:r>
                        <a:rPr lang="en-US" altLang="zh-CN" dirty="0"/>
                        <a:t>L</a:t>
                      </a:r>
                      <a:endParaRPr lang="zh-CN" altLang="en-US" dirty="0"/>
                    </a:p>
                  </a:txBody>
                  <a:tcPr/>
                </a:tc>
                <a:tc>
                  <a:txBody>
                    <a:bodyPr/>
                    <a:lstStyle/>
                    <a:p>
                      <a:r>
                        <a:rPr lang="zh-CN" altLang="en-US" dirty="0"/>
                        <a:t>枚举</a:t>
                      </a:r>
                    </a:p>
                  </a:txBody>
                  <a:tcPr/>
                </a:tc>
                <a:tc>
                  <a:txBody>
                    <a:bodyPr/>
                    <a:lstStyle/>
                    <a:p>
                      <a:r>
                        <a:rPr lang="en-US" altLang="zh-CN" dirty="0"/>
                        <a:t>1</a:t>
                      </a:r>
                      <a:endParaRPr lang="zh-CN" altLang="en-US" dirty="0"/>
                    </a:p>
                  </a:txBody>
                  <a:tcPr/>
                </a:tc>
                <a:tc>
                  <a:txBody>
                    <a:bodyPr/>
                    <a:lstStyle/>
                    <a:p>
                      <a:r>
                        <a:rPr lang="en-US" altLang="zh-CN"/>
                        <a:t>1</a:t>
                      </a:r>
                      <a:endParaRPr lang="zh-CN" altLang="en-US" dirty="0"/>
                    </a:p>
                  </a:txBody>
                  <a:tcPr/>
                </a:tc>
                <a:tc>
                  <a:txBody>
                    <a:bodyPr/>
                    <a:lstStyle/>
                    <a:p>
                      <a:r>
                        <a:rPr lang="en-US" altLang="zh-CN" dirty="0"/>
                        <a:t>1</a:t>
                      </a:r>
                      <a:r>
                        <a:rPr lang="zh-CN" altLang="en-US" dirty="0"/>
                        <a:t>（签到）</a:t>
                      </a:r>
                    </a:p>
                  </a:txBody>
                  <a:tcPr/>
                </a:tc>
                <a:tc>
                  <a:txBody>
                    <a:bodyPr/>
                    <a:lstStyle/>
                    <a:p>
                      <a:r>
                        <a:rPr lang="en-US" altLang="zh-CN" b="0" dirty="0">
                          <a:effectLst/>
                        </a:rPr>
                        <a:t>3692/5107</a:t>
                      </a:r>
                    </a:p>
                  </a:txBody>
                  <a:tcPr marL="31750" marR="31750" marT="63500" marB="63500" anchor="ctr"/>
                </a:tc>
                <a:extLst>
                  <a:ext uri="{0D108BD9-81ED-4DB2-BD59-A6C34878D82A}">
                    <a16:rowId xmlns:a16="http://schemas.microsoft.com/office/drawing/2014/main" val="1983506116"/>
                  </a:ext>
                </a:extLst>
              </a:tr>
              <a:tr h="360000">
                <a:tc>
                  <a:txBody>
                    <a:bodyPr/>
                    <a:lstStyle/>
                    <a:p>
                      <a:r>
                        <a:rPr lang="en-US" altLang="zh-CN" dirty="0"/>
                        <a:t>M</a:t>
                      </a:r>
                      <a:endParaRPr lang="zh-CN" altLang="en-US" dirty="0"/>
                    </a:p>
                  </a:txBody>
                  <a:tcPr/>
                </a:tc>
                <a:tc>
                  <a:txBody>
                    <a:bodyPr/>
                    <a:lstStyle/>
                    <a:p>
                      <a:r>
                        <a:rPr lang="zh-CN" altLang="en-US" dirty="0"/>
                        <a:t>枚举</a:t>
                      </a:r>
                      <a:r>
                        <a:rPr lang="en-US" altLang="zh-CN" dirty="0"/>
                        <a:t>(</a:t>
                      </a:r>
                      <a:r>
                        <a:rPr lang="zh-CN" altLang="en-US" dirty="0"/>
                        <a:t>和数字相关</a:t>
                      </a:r>
                      <a:r>
                        <a:rPr lang="en-US" altLang="zh-CN" dirty="0"/>
                        <a:t>)</a:t>
                      </a:r>
                      <a:endParaRPr lang="zh-CN" altLang="en-US" dirty="0"/>
                    </a:p>
                  </a:txBody>
                  <a:tcPr/>
                </a:tc>
                <a:tc>
                  <a:txBody>
                    <a:bodyPr/>
                    <a:lstStyle/>
                    <a:p>
                      <a:r>
                        <a:rPr lang="en-US" altLang="zh-CN" dirty="0"/>
                        <a:t>2</a:t>
                      </a:r>
                      <a:endParaRPr lang="zh-CN" altLang="en-US" dirty="0"/>
                    </a:p>
                  </a:txBody>
                  <a:tcPr/>
                </a:tc>
                <a:tc>
                  <a:txBody>
                    <a:bodyPr/>
                    <a:lstStyle/>
                    <a:p>
                      <a:r>
                        <a:rPr lang="en-US" altLang="zh-CN" dirty="0"/>
                        <a:t>2</a:t>
                      </a:r>
                      <a:endParaRPr lang="zh-CN" altLang="en-US" dirty="0"/>
                    </a:p>
                  </a:txBody>
                  <a:tcPr/>
                </a:tc>
                <a:tc>
                  <a:txBody>
                    <a:bodyPr/>
                    <a:lstStyle/>
                    <a:p>
                      <a:r>
                        <a:rPr lang="en-US" altLang="zh-CN" dirty="0"/>
                        <a:t>2</a:t>
                      </a:r>
                      <a:r>
                        <a:rPr lang="zh-CN" altLang="en-US" dirty="0"/>
                        <a:t>（铜牌）</a:t>
                      </a:r>
                    </a:p>
                  </a:txBody>
                  <a:tcPr/>
                </a:tc>
                <a:tc>
                  <a:txBody>
                    <a:bodyPr/>
                    <a:lstStyle/>
                    <a:p>
                      <a:r>
                        <a:rPr lang="en-US" altLang="zh-CN" sz="1800" b="0" i="0" kern="1200" dirty="0">
                          <a:solidFill>
                            <a:schemeClr val="dk1"/>
                          </a:solidFill>
                          <a:effectLst/>
                          <a:latin typeface="+mn-lt"/>
                          <a:ea typeface="+mn-ea"/>
                          <a:cs typeface="+mn-cs"/>
                        </a:rPr>
                        <a:t>995/5943</a:t>
                      </a:r>
                      <a:endParaRPr lang="zh-CN" altLang="en-US" dirty="0"/>
                    </a:p>
                  </a:txBody>
                  <a:tcPr/>
                </a:tc>
                <a:extLst>
                  <a:ext uri="{0D108BD9-81ED-4DB2-BD59-A6C34878D82A}">
                    <a16:rowId xmlns:a16="http://schemas.microsoft.com/office/drawing/2014/main" val="3878987926"/>
                  </a:ext>
                </a:extLst>
              </a:tr>
            </a:tbl>
          </a:graphicData>
        </a:graphic>
      </p:graphicFrame>
    </p:spTree>
    <p:extLst>
      <p:ext uri="{BB962C8B-B14F-4D97-AF65-F5344CB8AC3E}">
        <p14:creationId xmlns:p14="http://schemas.microsoft.com/office/powerpoint/2010/main" val="3376067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56051-97FC-9E47-416E-45657DE155B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75DECFF-ECF9-7532-28A0-DC33073689A2}"/>
              </a:ext>
            </a:extLst>
          </p:cNvPr>
          <p:cNvSpPr>
            <a:spLocks noGrp="1"/>
          </p:cNvSpPr>
          <p:nvPr>
            <p:ph type="title"/>
          </p:nvPr>
        </p:nvSpPr>
        <p:spPr/>
        <p:txBody>
          <a:bodyPr/>
          <a:lstStyle/>
          <a:p>
            <a:r>
              <a:rPr lang="en-US" altLang="zh-CN" dirty="0"/>
              <a:t>H-</a:t>
            </a:r>
            <a:r>
              <a:rPr lang="zh-CN" altLang="en-US" b="0" i="0" dirty="0">
                <a:solidFill>
                  <a:srgbClr val="FFFFFF"/>
                </a:solidFill>
                <a:effectLst/>
                <a:latin typeface="system"/>
              </a:rPr>
              <a:t>智乃的比较函数</a:t>
            </a:r>
            <a:r>
              <a:rPr lang="en-US" altLang="zh-CN" b="0" i="0" dirty="0">
                <a:solidFill>
                  <a:srgbClr val="FFFFFF"/>
                </a:solidFill>
                <a:effectLst/>
                <a:latin typeface="system"/>
              </a:rPr>
              <a:t>(normal version)</a:t>
            </a:r>
            <a:endParaRPr lang="zh-CN" altLang="en-US" dirty="0"/>
          </a:p>
        </p:txBody>
      </p:sp>
      <p:sp>
        <p:nvSpPr>
          <p:cNvPr id="3" name="内容占位符 2">
            <a:extLst>
              <a:ext uri="{FF2B5EF4-FFF2-40B4-BE49-F238E27FC236}">
                <a16:creationId xmlns:a16="http://schemas.microsoft.com/office/drawing/2014/main" id="{5CC38830-4825-0F02-1AF1-3B66B7CE85F9}"/>
              </a:ext>
            </a:extLst>
          </p:cNvPr>
          <p:cNvSpPr>
            <a:spLocks noGrp="1"/>
          </p:cNvSpPr>
          <p:nvPr>
            <p:ph idx="1"/>
          </p:nvPr>
        </p:nvSpPr>
        <p:spPr/>
        <p:txBody>
          <a:bodyPr>
            <a:normAutofit/>
          </a:bodyPr>
          <a:lstStyle/>
          <a:p>
            <a:pPr>
              <a:lnSpc>
                <a:spcPct val="120000"/>
              </a:lnSpc>
            </a:pPr>
            <a:r>
              <a:rPr lang="en-US" altLang="zh-CN" dirty="0"/>
              <a:t>1≤N≤50</a:t>
            </a:r>
          </a:p>
          <a:p>
            <a:pPr>
              <a:lnSpc>
                <a:spcPct val="120000"/>
              </a:lnSpc>
            </a:pPr>
            <a:r>
              <a:rPr lang="en-US" altLang="zh-CN" dirty="0" err="1"/>
              <a:t>x,y</a:t>
            </a:r>
            <a:r>
              <a:rPr lang="en-US" altLang="zh-CN" dirty="0"/>
              <a:t>∈{1,2,3}</a:t>
            </a:r>
          </a:p>
          <a:p>
            <a:pPr>
              <a:lnSpc>
                <a:spcPct val="120000"/>
              </a:lnSpc>
            </a:pPr>
            <a:endParaRPr lang="en-US" altLang="zh-CN" dirty="0"/>
          </a:p>
        </p:txBody>
      </p:sp>
    </p:spTree>
    <p:extLst>
      <p:ext uri="{BB962C8B-B14F-4D97-AF65-F5344CB8AC3E}">
        <p14:creationId xmlns:p14="http://schemas.microsoft.com/office/powerpoint/2010/main" val="9909818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9EFF5-98D5-0A70-AAB7-17D783B0E32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BE4DCE2-D63B-FF4A-7CD7-CFF9DD3299C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0E86E0C-EB4D-9B9B-BE4B-AC25A101835F}"/>
              </a:ext>
            </a:extLst>
          </p:cNvPr>
          <p:cNvSpPr>
            <a:spLocks noGrp="1"/>
          </p:cNvSpPr>
          <p:nvPr>
            <p:ph idx="1"/>
          </p:nvPr>
        </p:nvSpPr>
        <p:spPr/>
        <p:txBody>
          <a:bodyPr/>
          <a:lstStyle/>
          <a:p>
            <a:r>
              <a:rPr lang="zh-CN" altLang="en-US" dirty="0"/>
              <a:t>再分类讨论就会写成究极分类讨论</a:t>
            </a:r>
            <a:endParaRPr lang="en-US" altLang="zh-CN" dirty="0"/>
          </a:p>
          <a:p>
            <a:endParaRPr lang="en-US" altLang="zh-CN" dirty="0"/>
          </a:p>
          <a:p>
            <a:r>
              <a:rPr lang="zh-CN" altLang="en-US" dirty="0"/>
              <a:t>直接枚举三个变量分别是什么值，看有没有一个取值能满足数据要求</a:t>
            </a:r>
            <a:endParaRPr lang="en-US" altLang="zh-CN" dirty="0"/>
          </a:p>
          <a:p>
            <a:r>
              <a:rPr lang="zh-CN" altLang="en-US" dirty="0"/>
              <a:t>如果一个都没有那肯定是矛盾了</a:t>
            </a:r>
          </a:p>
        </p:txBody>
      </p:sp>
    </p:spTree>
    <p:extLst>
      <p:ext uri="{BB962C8B-B14F-4D97-AF65-F5344CB8AC3E}">
        <p14:creationId xmlns:p14="http://schemas.microsoft.com/office/powerpoint/2010/main" val="70171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4F7B3-5E7C-ED90-45D9-96D513A7A7E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DB28E40-85F0-81C4-AA73-61F8AB628EB2}"/>
              </a:ext>
            </a:extLst>
          </p:cNvPr>
          <p:cNvSpPr>
            <a:spLocks noGrp="1"/>
          </p:cNvSpPr>
          <p:nvPr>
            <p:ph type="title"/>
          </p:nvPr>
        </p:nvSpPr>
        <p:spPr/>
        <p:txBody>
          <a:bodyPr/>
          <a:lstStyle/>
          <a:p>
            <a:r>
              <a:rPr lang="en-US" altLang="zh-CN" dirty="0"/>
              <a:t>J-</a:t>
            </a:r>
            <a:r>
              <a:rPr lang="zh-CN" altLang="en-US" b="0" i="0" dirty="0">
                <a:solidFill>
                  <a:srgbClr val="FFFFFF"/>
                </a:solidFill>
                <a:effectLst/>
                <a:latin typeface="system"/>
              </a:rPr>
              <a:t>智乃的相亲活动</a:t>
            </a:r>
            <a:endParaRPr lang="zh-CN" altLang="en-US" dirty="0"/>
          </a:p>
        </p:txBody>
      </p:sp>
      <p:sp>
        <p:nvSpPr>
          <p:cNvPr id="3" name="内容占位符 2">
            <a:extLst>
              <a:ext uri="{FF2B5EF4-FFF2-40B4-BE49-F238E27FC236}">
                <a16:creationId xmlns:a16="http://schemas.microsoft.com/office/drawing/2014/main" id="{B6F684FD-1624-E13F-6659-28ED1F4818E4}"/>
              </a:ext>
            </a:extLst>
          </p:cNvPr>
          <p:cNvSpPr>
            <a:spLocks noGrp="1"/>
          </p:cNvSpPr>
          <p:nvPr>
            <p:ph idx="1"/>
          </p:nvPr>
        </p:nvSpPr>
        <p:spPr/>
        <p:txBody>
          <a:bodyPr>
            <a:normAutofit lnSpcReduction="10000"/>
          </a:bodyPr>
          <a:lstStyle/>
          <a:p>
            <a:pPr>
              <a:lnSpc>
                <a:spcPct val="120000"/>
              </a:lnSpc>
            </a:pPr>
            <a:r>
              <a:rPr lang="zh-CN" altLang="en-US" dirty="0"/>
              <a:t>智乃举办了一个相亲活动，她邀请了</a:t>
            </a:r>
            <a:r>
              <a:rPr lang="en-US" altLang="zh-CN" dirty="0"/>
              <a:t>N</a:t>
            </a:r>
            <a:r>
              <a:rPr lang="zh-CN" altLang="en-US" dirty="0"/>
              <a:t>位男嘉宾和</a:t>
            </a:r>
            <a:r>
              <a:rPr lang="en-US" altLang="zh-CN" dirty="0"/>
              <a:t>M</a:t>
            </a:r>
            <a:r>
              <a:rPr lang="zh-CN" altLang="en-US" dirty="0"/>
              <a:t>位女嘉宾，现在男女嘉宾之间存在</a:t>
            </a:r>
            <a:r>
              <a:rPr lang="en-US" altLang="zh-CN" dirty="0"/>
              <a:t>K</a:t>
            </a:r>
            <a:r>
              <a:rPr lang="zh-CN" altLang="en-US" dirty="0"/>
              <a:t>对双向的好感关系。</a:t>
            </a:r>
            <a:endParaRPr lang="en-US" altLang="zh-CN" dirty="0"/>
          </a:p>
          <a:p>
            <a:pPr>
              <a:lnSpc>
                <a:spcPct val="120000"/>
              </a:lnSpc>
            </a:pPr>
            <a:r>
              <a:rPr lang="zh-CN" altLang="en-US" dirty="0"/>
              <a:t>活动的第一步是选出若干位心动男</a:t>
            </a:r>
            <a:r>
              <a:rPr lang="en-US" altLang="zh-CN" dirty="0"/>
              <a:t>/</a:t>
            </a:r>
            <a:r>
              <a:rPr lang="zh-CN" altLang="en-US" dirty="0"/>
              <a:t>女嘉宾，按照如下的方式进行。</a:t>
            </a:r>
            <a:endParaRPr lang="en-US" altLang="zh-CN" dirty="0"/>
          </a:p>
          <a:p>
            <a:pPr>
              <a:lnSpc>
                <a:spcPct val="120000"/>
              </a:lnSpc>
            </a:pPr>
            <a:r>
              <a:rPr lang="zh-CN" altLang="en-US" dirty="0"/>
              <a:t>每个人都首先自己各自独立的从自己有好感的异性中选出一个人，若某个人至少被一位异性选中，则</a:t>
            </a:r>
            <a:r>
              <a:rPr lang="en-US" altLang="zh-CN" dirty="0"/>
              <a:t>ta</a:t>
            </a:r>
            <a:r>
              <a:rPr lang="zh-CN" altLang="en-US" dirty="0"/>
              <a:t>成为心动男</a:t>
            </a:r>
            <a:r>
              <a:rPr lang="en-US" altLang="zh-CN" dirty="0"/>
              <a:t>/</a:t>
            </a:r>
            <a:r>
              <a:rPr lang="zh-CN" altLang="en-US" dirty="0"/>
              <a:t>女嘉宾。</a:t>
            </a:r>
            <a:endParaRPr lang="en-US" altLang="zh-CN" dirty="0"/>
          </a:p>
          <a:p>
            <a:pPr>
              <a:lnSpc>
                <a:spcPct val="120000"/>
              </a:lnSpc>
            </a:pPr>
            <a:r>
              <a:rPr lang="zh-CN" altLang="en-US" dirty="0"/>
              <a:t>现在已知这</a:t>
            </a:r>
            <a:r>
              <a:rPr lang="en-US" altLang="zh-CN" dirty="0"/>
              <a:t>K</a:t>
            </a:r>
            <a:r>
              <a:rPr lang="zh-CN" altLang="en-US" dirty="0"/>
              <a:t>对双向的好感关系，若每个人选择异性的方式都为从自己有好感的异性中等概率随机选择，则心动男</a:t>
            </a:r>
            <a:r>
              <a:rPr lang="en-US" altLang="zh-CN" dirty="0"/>
              <a:t>/</a:t>
            </a:r>
            <a:r>
              <a:rPr lang="zh-CN" altLang="en-US" dirty="0"/>
              <a:t>女嘉宾数目的期望分别是多少？</a:t>
            </a:r>
            <a:endParaRPr lang="en-US" altLang="zh-CN" dirty="0"/>
          </a:p>
          <a:p>
            <a:pPr>
              <a:lnSpc>
                <a:spcPct val="120000"/>
              </a:lnSpc>
            </a:pPr>
            <a:endParaRPr lang="en-US" altLang="zh-CN" dirty="0"/>
          </a:p>
        </p:txBody>
      </p:sp>
    </p:spTree>
    <p:extLst>
      <p:ext uri="{BB962C8B-B14F-4D97-AF65-F5344CB8AC3E}">
        <p14:creationId xmlns:p14="http://schemas.microsoft.com/office/powerpoint/2010/main" val="13253052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13A282-F250-62ED-7E35-7EB88AB2666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B6E1174-FE8F-7471-5B38-1D44A30E12A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E499AB69-B090-EB5A-6F41-584BDABD535F}"/>
              </a:ext>
            </a:extLst>
          </p:cNvPr>
          <p:cNvSpPr>
            <a:spLocks noGrp="1"/>
          </p:cNvSpPr>
          <p:nvPr>
            <p:ph idx="1"/>
          </p:nvPr>
        </p:nvSpPr>
        <p:spPr/>
        <p:txBody>
          <a:bodyPr>
            <a:normAutofit/>
          </a:bodyPr>
          <a:lstStyle/>
          <a:p>
            <a:r>
              <a:rPr lang="en-US" altLang="zh-CN" dirty="0"/>
              <a:t>E(X+Y)=E(X)+E(Y)</a:t>
            </a:r>
          </a:p>
          <a:p>
            <a:endParaRPr lang="en-US" altLang="zh-CN" dirty="0"/>
          </a:p>
          <a:p>
            <a:r>
              <a:rPr lang="zh-CN" altLang="en-US" dirty="0"/>
              <a:t>计算每个人成为心动嘉宾的期望，求和</a:t>
            </a:r>
          </a:p>
        </p:txBody>
      </p:sp>
    </p:spTree>
    <p:extLst>
      <p:ext uri="{BB962C8B-B14F-4D97-AF65-F5344CB8AC3E}">
        <p14:creationId xmlns:p14="http://schemas.microsoft.com/office/powerpoint/2010/main" val="1980550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3C6D1-7F93-3644-B825-CE13F38F340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147B8C1-17E1-44AD-0ABF-6316923D1FAB}"/>
              </a:ext>
            </a:extLst>
          </p:cNvPr>
          <p:cNvSpPr>
            <a:spLocks noGrp="1"/>
          </p:cNvSpPr>
          <p:nvPr>
            <p:ph type="title"/>
          </p:nvPr>
        </p:nvSpPr>
        <p:spPr/>
        <p:txBody>
          <a:bodyPr/>
          <a:lstStyle/>
          <a:p>
            <a:r>
              <a:rPr lang="en-US" altLang="zh-CN" dirty="0"/>
              <a:t>K-</a:t>
            </a:r>
            <a:r>
              <a:rPr lang="zh-CN" altLang="en-US" b="0" i="0" dirty="0">
                <a:solidFill>
                  <a:srgbClr val="FFFFFF"/>
                </a:solidFill>
                <a:effectLst/>
                <a:latin typeface="system"/>
              </a:rPr>
              <a:t>智乃的“黑红树”</a:t>
            </a:r>
            <a:endParaRPr lang="zh-CN" altLang="en-US" dirty="0"/>
          </a:p>
        </p:txBody>
      </p:sp>
      <p:sp>
        <p:nvSpPr>
          <p:cNvPr id="3" name="内容占位符 2">
            <a:extLst>
              <a:ext uri="{FF2B5EF4-FFF2-40B4-BE49-F238E27FC236}">
                <a16:creationId xmlns:a16="http://schemas.microsoft.com/office/drawing/2014/main" id="{F655810F-1658-E58A-8FF2-3FC62F312B98}"/>
              </a:ext>
            </a:extLst>
          </p:cNvPr>
          <p:cNvSpPr>
            <a:spLocks noGrp="1"/>
          </p:cNvSpPr>
          <p:nvPr>
            <p:ph idx="1"/>
          </p:nvPr>
        </p:nvSpPr>
        <p:spPr/>
        <p:txBody>
          <a:bodyPr>
            <a:normAutofit fontScale="85000" lnSpcReduction="10000"/>
          </a:bodyPr>
          <a:lstStyle/>
          <a:p>
            <a:pPr>
              <a:lnSpc>
                <a:spcPct val="120000"/>
              </a:lnSpc>
            </a:pPr>
            <a:r>
              <a:rPr lang="zh-CN" altLang="en-US" dirty="0"/>
              <a:t>智乃有一颗</a:t>
            </a:r>
            <a:r>
              <a:rPr lang="en-US" altLang="zh-CN" dirty="0"/>
              <a:t>"</a:t>
            </a:r>
            <a:r>
              <a:rPr lang="zh-CN" altLang="en-US" dirty="0"/>
              <a:t>黑红树</a:t>
            </a:r>
            <a:r>
              <a:rPr lang="en-US" altLang="zh-CN" dirty="0"/>
              <a:t>"</a:t>
            </a:r>
            <a:r>
              <a:rPr lang="zh-CN" altLang="en-US" dirty="0"/>
              <a:t>，</a:t>
            </a:r>
            <a:r>
              <a:rPr lang="en-US" altLang="zh-CN" dirty="0"/>
              <a:t>"</a:t>
            </a:r>
            <a:r>
              <a:rPr lang="zh-CN" altLang="en-US" dirty="0"/>
              <a:t>黑红树</a:t>
            </a:r>
            <a:r>
              <a:rPr lang="en-US" altLang="zh-CN" dirty="0"/>
              <a:t>"</a:t>
            </a:r>
            <a:r>
              <a:rPr lang="zh-CN" altLang="en-US" dirty="0"/>
              <a:t>是这样定义的：</a:t>
            </a:r>
            <a:endParaRPr lang="en-US" altLang="zh-CN" dirty="0"/>
          </a:p>
          <a:p>
            <a:pPr>
              <a:lnSpc>
                <a:spcPct val="120000"/>
              </a:lnSpc>
            </a:pPr>
            <a:r>
              <a:rPr lang="en-US" altLang="zh-CN" dirty="0"/>
              <a:t>1</a:t>
            </a:r>
            <a:r>
              <a:rPr lang="zh-CN" altLang="en-US" dirty="0"/>
              <a:t>、</a:t>
            </a:r>
            <a:r>
              <a:rPr lang="en-US" altLang="zh-CN" dirty="0"/>
              <a:t>"</a:t>
            </a:r>
            <a:r>
              <a:rPr lang="zh-CN" altLang="en-US" dirty="0"/>
              <a:t>黑红树</a:t>
            </a:r>
            <a:r>
              <a:rPr lang="en-US" altLang="zh-CN" dirty="0"/>
              <a:t>"</a:t>
            </a:r>
            <a:r>
              <a:rPr lang="zh-CN" altLang="en-US" dirty="0"/>
              <a:t>中黑色节点的直接孩子为红色节点、红色节点的直接孩子为黑色节点。</a:t>
            </a:r>
            <a:endParaRPr lang="en-US" altLang="zh-CN" dirty="0"/>
          </a:p>
          <a:p>
            <a:pPr>
              <a:lnSpc>
                <a:spcPct val="120000"/>
              </a:lnSpc>
            </a:pPr>
            <a:r>
              <a:rPr lang="en-US" altLang="zh-CN" dirty="0"/>
              <a:t>2</a:t>
            </a:r>
            <a:r>
              <a:rPr lang="zh-CN" altLang="en-US" dirty="0"/>
              <a:t>、</a:t>
            </a:r>
            <a:r>
              <a:rPr lang="en-US" altLang="zh-CN" dirty="0"/>
              <a:t>"</a:t>
            </a:r>
            <a:r>
              <a:rPr lang="zh-CN" altLang="en-US" dirty="0"/>
              <a:t>黑红树</a:t>
            </a:r>
            <a:r>
              <a:rPr lang="en-US" altLang="zh-CN" dirty="0"/>
              <a:t>"</a:t>
            </a:r>
            <a:r>
              <a:rPr lang="zh-CN" altLang="en-US" dirty="0"/>
              <a:t>是一颗以</a:t>
            </a:r>
            <a:r>
              <a:rPr lang="en-US" altLang="zh-CN" dirty="0"/>
              <a:t>1</a:t>
            </a:r>
            <a:r>
              <a:rPr lang="zh-CN" altLang="en-US" dirty="0"/>
              <a:t>号节点为根节点的二叉树，且根节点的颜色为黑色。</a:t>
            </a:r>
            <a:endParaRPr lang="en-US" altLang="zh-CN" dirty="0"/>
          </a:p>
          <a:p>
            <a:pPr>
              <a:lnSpc>
                <a:spcPct val="120000"/>
              </a:lnSpc>
            </a:pPr>
            <a:r>
              <a:rPr lang="en-US" altLang="zh-CN" dirty="0"/>
              <a:t>3</a:t>
            </a:r>
            <a:r>
              <a:rPr lang="zh-CN" altLang="en-US" dirty="0"/>
              <a:t>、对于</a:t>
            </a:r>
            <a:r>
              <a:rPr lang="en-US" altLang="zh-CN" dirty="0"/>
              <a:t>"</a:t>
            </a:r>
            <a:r>
              <a:rPr lang="zh-CN" altLang="en-US" dirty="0"/>
              <a:t>黑红树</a:t>
            </a:r>
            <a:r>
              <a:rPr lang="en-US" altLang="zh-CN" dirty="0"/>
              <a:t>"</a:t>
            </a:r>
            <a:r>
              <a:rPr lang="zh-CN" altLang="en-US" dirty="0"/>
              <a:t>上任意一个节点，要么同时存在两个子节点，要么为叶节点不存在孩子。</a:t>
            </a:r>
            <a:endParaRPr lang="en-US" altLang="zh-CN" dirty="0"/>
          </a:p>
          <a:p>
            <a:pPr>
              <a:lnSpc>
                <a:spcPct val="120000"/>
              </a:lnSpc>
            </a:pPr>
            <a:r>
              <a:rPr lang="zh-CN" altLang="en-US" dirty="0"/>
              <a:t>现在智乃想要构造一颗根节点为</a:t>
            </a:r>
            <a:r>
              <a:rPr lang="en-US" altLang="zh-CN" dirty="0"/>
              <a:t>1</a:t>
            </a:r>
            <a:r>
              <a:rPr lang="zh-CN" altLang="en-US" dirty="0"/>
              <a:t>，树尺寸为</a:t>
            </a:r>
            <a:r>
              <a:rPr lang="en-US" altLang="zh-CN" dirty="0"/>
              <a:t>N</a:t>
            </a:r>
            <a:r>
              <a:rPr lang="zh-CN" altLang="en-US" dirty="0"/>
              <a:t>，节点编号从</a:t>
            </a:r>
            <a:r>
              <a:rPr lang="en-US" altLang="zh-CN" dirty="0"/>
              <a:t>1</a:t>
            </a:r>
            <a:r>
              <a:rPr lang="zh-CN" altLang="en-US" dirty="0"/>
              <a:t>到</a:t>
            </a:r>
            <a:r>
              <a:rPr lang="en-US" altLang="zh-CN" dirty="0">
                <a:effectLst/>
              </a:rPr>
              <a:t>N</a:t>
            </a:r>
            <a:r>
              <a:rPr lang="zh-CN" altLang="en-US" dirty="0"/>
              <a:t>的</a:t>
            </a:r>
            <a:r>
              <a:rPr lang="en-US" altLang="zh-CN" dirty="0"/>
              <a:t>"</a:t>
            </a:r>
            <a:r>
              <a:rPr lang="zh-CN" altLang="en-US" dirty="0"/>
              <a:t>黑红树</a:t>
            </a:r>
            <a:r>
              <a:rPr lang="en-US" altLang="zh-CN" dirty="0"/>
              <a:t>"</a:t>
            </a:r>
            <a:r>
              <a:rPr lang="zh-CN" altLang="en-US" dirty="0"/>
              <a:t>，该</a:t>
            </a:r>
            <a:r>
              <a:rPr lang="en-US" altLang="zh-CN" dirty="0"/>
              <a:t>"</a:t>
            </a:r>
            <a:r>
              <a:rPr lang="zh-CN" altLang="en-US" dirty="0"/>
              <a:t>黑红树</a:t>
            </a:r>
            <a:r>
              <a:rPr lang="en-US" altLang="zh-CN" dirty="0"/>
              <a:t>"</a:t>
            </a:r>
            <a:r>
              <a:rPr lang="zh-CN" altLang="en-US" dirty="0"/>
              <a:t>恰好有</a:t>
            </a:r>
            <a:r>
              <a:rPr lang="en-US" altLang="zh-CN" dirty="0"/>
              <a:t>a</a:t>
            </a:r>
            <a:r>
              <a:rPr lang="zh-CN" altLang="en-US" dirty="0"/>
              <a:t>个黑点和</a:t>
            </a:r>
            <a:r>
              <a:rPr lang="en-US" altLang="zh-CN" dirty="0"/>
              <a:t>b</a:t>
            </a:r>
            <a:r>
              <a:rPr lang="zh-CN" altLang="en-US" dirty="0"/>
              <a:t>个红点，请你帮助她构造任意满足条件的</a:t>
            </a:r>
            <a:r>
              <a:rPr lang="en-US" altLang="zh-CN" dirty="0"/>
              <a:t>"</a:t>
            </a:r>
            <a:r>
              <a:rPr lang="zh-CN" altLang="en-US" dirty="0"/>
              <a:t>黑红树</a:t>
            </a:r>
            <a:r>
              <a:rPr lang="en-US" altLang="zh-CN" dirty="0"/>
              <a:t>"</a:t>
            </a:r>
            <a:r>
              <a:rPr lang="zh-CN" altLang="en-US" dirty="0"/>
              <a:t>，或者告诉她不存在任何满足条件的</a:t>
            </a:r>
            <a:r>
              <a:rPr lang="en-US" altLang="zh-CN" dirty="0"/>
              <a:t>"</a:t>
            </a:r>
            <a:r>
              <a:rPr lang="zh-CN" altLang="en-US" dirty="0"/>
              <a:t>黑红树</a:t>
            </a:r>
            <a:r>
              <a:rPr lang="en-US" altLang="zh-CN" dirty="0"/>
              <a:t>"</a:t>
            </a:r>
            <a:r>
              <a:rPr lang="zh-CN" altLang="en-US" dirty="0"/>
              <a:t>。</a:t>
            </a:r>
          </a:p>
          <a:p>
            <a:pPr>
              <a:lnSpc>
                <a:spcPct val="120000"/>
              </a:lnSpc>
            </a:pPr>
            <a:endParaRPr lang="en-US" altLang="zh-CN" dirty="0"/>
          </a:p>
        </p:txBody>
      </p:sp>
    </p:spTree>
    <p:extLst>
      <p:ext uri="{BB962C8B-B14F-4D97-AF65-F5344CB8AC3E}">
        <p14:creationId xmlns:p14="http://schemas.microsoft.com/office/powerpoint/2010/main" val="13174862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51344-D281-6F38-B354-F32931FD361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9618EC1-23D1-743A-170D-50B0D43CD7F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D91BE24-0402-8CD9-2066-40558A551B06}"/>
              </a:ext>
            </a:extLst>
          </p:cNvPr>
          <p:cNvSpPr>
            <a:spLocks noGrp="1"/>
          </p:cNvSpPr>
          <p:nvPr>
            <p:ph idx="1"/>
          </p:nvPr>
        </p:nvSpPr>
        <p:spPr/>
        <p:txBody>
          <a:bodyPr/>
          <a:lstStyle/>
          <a:p>
            <a:r>
              <a:rPr lang="zh-CN" altLang="en-US" dirty="0"/>
              <a:t>这个树的形状虽然不定，但是其实本质上没有区别</a:t>
            </a:r>
            <a:endParaRPr lang="en-US" altLang="zh-CN" dirty="0"/>
          </a:p>
          <a:p>
            <a:r>
              <a:rPr lang="zh-CN" altLang="en-US" dirty="0"/>
              <a:t>所以只要点又剩下的就按照题目要求硬造就行了</a:t>
            </a:r>
          </a:p>
        </p:txBody>
      </p:sp>
    </p:spTree>
    <p:extLst>
      <p:ext uri="{BB962C8B-B14F-4D97-AF65-F5344CB8AC3E}">
        <p14:creationId xmlns:p14="http://schemas.microsoft.com/office/powerpoint/2010/main" val="355673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30DF1-0335-B64D-FAD1-24D516AB20D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1796BB6-53A9-2C1B-5B87-292E7853DE5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C1E093E-172F-E43E-70F0-19EEFFBD1BBE}"/>
              </a:ext>
            </a:extLst>
          </p:cNvPr>
          <p:cNvSpPr>
            <a:spLocks noGrp="1"/>
          </p:cNvSpPr>
          <p:nvPr>
            <p:ph idx="1"/>
          </p:nvPr>
        </p:nvSpPr>
        <p:spPr/>
        <p:txBody>
          <a:bodyPr/>
          <a:lstStyle/>
          <a:p>
            <a:r>
              <a:rPr lang="zh-CN" altLang="en-US" dirty="0"/>
              <a:t>这个题的核心问题是怎么写？</a:t>
            </a:r>
            <a:endParaRPr lang="en-US" altLang="zh-CN" dirty="0"/>
          </a:p>
          <a:p>
            <a:r>
              <a:rPr lang="zh-CN" altLang="en-US" dirty="0"/>
              <a:t>大模拟？</a:t>
            </a:r>
            <a:endParaRPr lang="en-US" altLang="zh-CN" dirty="0"/>
          </a:p>
          <a:p>
            <a:endParaRPr lang="en-US" altLang="zh-CN" dirty="0"/>
          </a:p>
          <a:p>
            <a:r>
              <a:rPr lang="zh-CN" altLang="en-US" dirty="0"/>
              <a:t>仔细看一下你手工模拟的这个过程</a:t>
            </a:r>
          </a:p>
        </p:txBody>
      </p:sp>
    </p:spTree>
    <p:extLst>
      <p:ext uri="{BB962C8B-B14F-4D97-AF65-F5344CB8AC3E}">
        <p14:creationId xmlns:p14="http://schemas.microsoft.com/office/powerpoint/2010/main" val="163314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855AA-D4C1-3ECC-88C1-298D154DAED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110C4CA-808D-DDE4-3687-BAC5456ACE0D}"/>
              </a:ext>
            </a:extLst>
          </p:cNvPr>
          <p:cNvSpPr>
            <a:spLocks noGrp="1"/>
          </p:cNvSpPr>
          <p:nvPr>
            <p:ph type="title"/>
          </p:nvPr>
        </p:nvSpPr>
        <p:spPr/>
        <p:txBody>
          <a:bodyPr/>
          <a:lstStyle/>
          <a:p>
            <a:r>
              <a:rPr lang="en-US" altLang="zh-CN" dirty="0"/>
              <a:t>BFS</a:t>
            </a:r>
            <a:r>
              <a:rPr lang="zh-CN" altLang="en-US" dirty="0"/>
              <a:t>广度优先搜索</a:t>
            </a:r>
          </a:p>
        </p:txBody>
      </p:sp>
      <p:sp>
        <p:nvSpPr>
          <p:cNvPr id="3" name="内容占位符 2">
            <a:extLst>
              <a:ext uri="{FF2B5EF4-FFF2-40B4-BE49-F238E27FC236}">
                <a16:creationId xmlns:a16="http://schemas.microsoft.com/office/drawing/2014/main" id="{A1598E9C-7957-E934-15B5-30D7CB0B3482}"/>
              </a:ext>
            </a:extLst>
          </p:cNvPr>
          <p:cNvSpPr>
            <a:spLocks noGrp="1"/>
          </p:cNvSpPr>
          <p:nvPr>
            <p:ph idx="1"/>
          </p:nvPr>
        </p:nvSpPr>
        <p:spPr/>
        <p:txBody>
          <a:bodyPr/>
          <a:lstStyle/>
          <a:p>
            <a:r>
              <a:rPr lang="zh-CN" altLang="en-US" b="1" dirty="0"/>
              <a:t>广搜总是每次都把离上一状态最近的状态用一个队列记录下来；</a:t>
            </a:r>
            <a:endParaRPr lang="en-US" altLang="zh-CN" b="1" dirty="0"/>
          </a:p>
          <a:p>
            <a:r>
              <a:rPr lang="zh-CN" altLang="en-US" b="1" dirty="0"/>
              <a:t>记录之后，检查队列是否为空，如果不为空，就讲队首元素弹出，并且以这个状态为“根节点”进行广度优先搜索。</a:t>
            </a:r>
            <a:endParaRPr lang="en-US" altLang="zh-CN" b="1" dirty="0"/>
          </a:p>
          <a:p>
            <a:r>
              <a:rPr lang="zh-CN" altLang="en-US" b="1" dirty="0"/>
              <a:t>直到整个队列为空为止。</a:t>
            </a:r>
          </a:p>
          <a:p>
            <a:endParaRPr lang="zh-CN" altLang="en-US" dirty="0"/>
          </a:p>
        </p:txBody>
      </p:sp>
      <p:sp>
        <p:nvSpPr>
          <p:cNvPr id="4" name="椭圆 3">
            <a:extLst>
              <a:ext uri="{FF2B5EF4-FFF2-40B4-BE49-F238E27FC236}">
                <a16:creationId xmlns:a16="http://schemas.microsoft.com/office/drawing/2014/main" id="{ED07B488-8F8B-EB3C-873E-C4A7B1509067}"/>
              </a:ext>
            </a:extLst>
          </p:cNvPr>
          <p:cNvSpPr/>
          <p:nvPr/>
        </p:nvSpPr>
        <p:spPr>
          <a:xfrm>
            <a:off x="6869591" y="3683607"/>
            <a:ext cx="423345" cy="4233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5" name="椭圆 4">
            <a:extLst>
              <a:ext uri="{FF2B5EF4-FFF2-40B4-BE49-F238E27FC236}">
                <a16:creationId xmlns:a16="http://schemas.microsoft.com/office/drawing/2014/main" id="{B987B702-2DAE-864F-EDAF-3B129FE051EB}"/>
              </a:ext>
            </a:extLst>
          </p:cNvPr>
          <p:cNvSpPr/>
          <p:nvPr/>
        </p:nvSpPr>
        <p:spPr>
          <a:xfrm>
            <a:off x="6869591" y="4682544"/>
            <a:ext cx="423345" cy="4233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6" name="椭圆 5">
            <a:extLst>
              <a:ext uri="{FF2B5EF4-FFF2-40B4-BE49-F238E27FC236}">
                <a16:creationId xmlns:a16="http://schemas.microsoft.com/office/drawing/2014/main" id="{3E446D69-4A2F-558D-BEEB-AC27F8CA1B64}"/>
              </a:ext>
            </a:extLst>
          </p:cNvPr>
          <p:cNvSpPr/>
          <p:nvPr/>
        </p:nvSpPr>
        <p:spPr>
          <a:xfrm>
            <a:off x="7874074" y="5819162"/>
            <a:ext cx="423345" cy="4233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J</a:t>
            </a:r>
            <a:endParaRPr lang="zh-CN" altLang="en-US" dirty="0"/>
          </a:p>
        </p:txBody>
      </p:sp>
      <p:sp>
        <p:nvSpPr>
          <p:cNvPr id="7" name="椭圆 6">
            <a:extLst>
              <a:ext uri="{FF2B5EF4-FFF2-40B4-BE49-F238E27FC236}">
                <a16:creationId xmlns:a16="http://schemas.microsoft.com/office/drawing/2014/main" id="{5211F152-F8AE-EEF8-44C0-2CE2C51247B6}"/>
              </a:ext>
            </a:extLst>
          </p:cNvPr>
          <p:cNvSpPr/>
          <p:nvPr/>
        </p:nvSpPr>
        <p:spPr>
          <a:xfrm>
            <a:off x="6766824" y="5833729"/>
            <a:ext cx="423345" cy="4233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H</a:t>
            </a:r>
            <a:endParaRPr lang="zh-CN" altLang="en-US" dirty="0"/>
          </a:p>
        </p:txBody>
      </p:sp>
      <p:sp>
        <p:nvSpPr>
          <p:cNvPr id="8" name="椭圆 7">
            <a:extLst>
              <a:ext uri="{FF2B5EF4-FFF2-40B4-BE49-F238E27FC236}">
                <a16:creationId xmlns:a16="http://schemas.microsoft.com/office/drawing/2014/main" id="{BC89C006-6B72-BA69-6F72-21DCB6E82104}"/>
              </a:ext>
            </a:extLst>
          </p:cNvPr>
          <p:cNvSpPr/>
          <p:nvPr/>
        </p:nvSpPr>
        <p:spPr>
          <a:xfrm>
            <a:off x="5616910" y="5833730"/>
            <a:ext cx="423345" cy="4233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9" name="椭圆 8">
            <a:extLst>
              <a:ext uri="{FF2B5EF4-FFF2-40B4-BE49-F238E27FC236}">
                <a16:creationId xmlns:a16="http://schemas.microsoft.com/office/drawing/2014/main" id="{B0F42AFF-7C5E-D808-53E3-6D3948A68524}"/>
              </a:ext>
            </a:extLst>
          </p:cNvPr>
          <p:cNvSpPr/>
          <p:nvPr/>
        </p:nvSpPr>
        <p:spPr>
          <a:xfrm>
            <a:off x="7977734" y="4682543"/>
            <a:ext cx="423345" cy="4233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10" name="椭圆 9">
            <a:extLst>
              <a:ext uri="{FF2B5EF4-FFF2-40B4-BE49-F238E27FC236}">
                <a16:creationId xmlns:a16="http://schemas.microsoft.com/office/drawing/2014/main" id="{C3A29B47-2945-8FEB-B31E-6441F594E39F}"/>
              </a:ext>
            </a:extLst>
          </p:cNvPr>
          <p:cNvSpPr/>
          <p:nvPr/>
        </p:nvSpPr>
        <p:spPr>
          <a:xfrm>
            <a:off x="5615627" y="4682544"/>
            <a:ext cx="423345" cy="4233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11" name="椭圆 10">
            <a:extLst>
              <a:ext uri="{FF2B5EF4-FFF2-40B4-BE49-F238E27FC236}">
                <a16:creationId xmlns:a16="http://schemas.microsoft.com/office/drawing/2014/main" id="{DBAACBD1-D897-C246-F78F-6973E4495EFF}"/>
              </a:ext>
            </a:extLst>
          </p:cNvPr>
          <p:cNvSpPr/>
          <p:nvPr/>
        </p:nvSpPr>
        <p:spPr>
          <a:xfrm>
            <a:off x="4999911" y="5833731"/>
            <a:ext cx="423345" cy="4233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12" name="椭圆 11">
            <a:extLst>
              <a:ext uri="{FF2B5EF4-FFF2-40B4-BE49-F238E27FC236}">
                <a16:creationId xmlns:a16="http://schemas.microsoft.com/office/drawing/2014/main" id="{0B825B40-6897-B8DD-8B05-04509700B7A9}"/>
              </a:ext>
            </a:extLst>
          </p:cNvPr>
          <p:cNvSpPr/>
          <p:nvPr/>
        </p:nvSpPr>
        <p:spPr>
          <a:xfrm>
            <a:off x="7300333" y="5833728"/>
            <a:ext cx="423345" cy="4233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I</a:t>
            </a:r>
            <a:endParaRPr lang="zh-CN" altLang="en-US" dirty="0"/>
          </a:p>
        </p:txBody>
      </p:sp>
      <p:sp>
        <p:nvSpPr>
          <p:cNvPr id="13" name="椭圆 12">
            <a:extLst>
              <a:ext uri="{FF2B5EF4-FFF2-40B4-BE49-F238E27FC236}">
                <a16:creationId xmlns:a16="http://schemas.microsoft.com/office/drawing/2014/main" id="{21BC3851-279B-6B69-1DA7-2B0345F406C7}"/>
              </a:ext>
            </a:extLst>
          </p:cNvPr>
          <p:cNvSpPr/>
          <p:nvPr/>
        </p:nvSpPr>
        <p:spPr>
          <a:xfrm>
            <a:off x="6145979" y="5843976"/>
            <a:ext cx="423345" cy="4233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sp>
        <p:nvSpPr>
          <p:cNvPr id="14" name="椭圆 13">
            <a:extLst>
              <a:ext uri="{FF2B5EF4-FFF2-40B4-BE49-F238E27FC236}">
                <a16:creationId xmlns:a16="http://schemas.microsoft.com/office/drawing/2014/main" id="{9DE79ECB-6ED1-B53D-0E19-AA49480456F7}"/>
              </a:ext>
            </a:extLst>
          </p:cNvPr>
          <p:cNvSpPr/>
          <p:nvPr/>
        </p:nvSpPr>
        <p:spPr>
          <a:xfrm>
            <a:off x="8516855" y="5843976"/>
            <a:ext cx="423345" cy="4233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K</a:t>
            </a:r>
            <a:endParaRPr lang="zh-CN" altLang="en-US" dirty="0"/>
          </a:p>
        </p:txBody>
      </p:sp>
      <p:cxnSp>
        <p:nvCxnSpPr>
          <p:cNvPr id="15" name="直接连接符 14">
            <a:extLst>
              <a:ext uri="{FF2B5EF4-FFF2-40B4-BE49-F238E27FC236}">
                <a16:creationId xmlns:a16="http://schemas.microsoft.com/office/drawing/2014/main" id="{E3B135FD-98C8-C86C-3035-A54CBCB3CF9C}"/>
              </a:ext>
            </a:extLst>
          </p:cNvPr>
          <p:cNvCxnSpPr>
            <a:stCxn id="4" idx="4"/>
            <a:endCxn id="10" idx="0"/>
          </p:cNvCxnSpPr>
          <p:nvPr/>
        </p:nvCxnSpPr>
        <p:spPr>
          <a:xfrm flipH="1">
            <a:off x="5827300" y="4106952"/>
            <a:ext cx="1253964" cy="5755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6FD424BD-8FE8-0EA6-C207-0FFB264341F6}"/>
              </a:ext>
            </a:extLst>
          </p:cNvPr>
          <p:cNvCxnSpPr>
            <a:cxnSpLocks/>
            <a:stCxn id="4" idx="4"/>
            <a:endCxn id="5" idx="0"/>
          </p:cNvCxnSpPr>
          <p:nvPr/>
        </p:nvCxnSpPr>
        <p:spPr>
          <a:xfrm>
            <a:off x="7081264" y="4106952"/>
            <a:ext cx="0" cy="5755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2976023E-AC77-0A4F-DF99-DEE45778242F}"/>
              </a:ext>
            </a:extLst>
          </p:cNvPr>
          <p:cNvCxnSpPr>
            <a:cxnSpLocks/>
            <a:stCxn id="4" idx="4"/>
            <a:endCxn id="9" idx="0"/>
          </p:cNvCxnSpPr>
          <p:nvPr/>
        </p:nvCxnSpPr>
        <p:spPr>
          <a:xfrm>
            <a:off x="7081264" y="4106952"/>
            <a:ext cx="1108143" cy="5755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D8D0A7C1-6C6F-99EC-16BE-4CF60EAFA526}"/>
              </a:ext>
            </a:extLst>
          </p:cNvPr>
          <p:cNvCxnSpPr>
            <a:stCxn id="10" idx="4"/>
            <a:endCxn id="8" idx="0"/>
          </p:cNvCxnSpPr>
          <p:nvPr/>
        </p:nvCxnSpPr>
        <p:spPr>
          <a:xfrm>
            <a:off x="5827300" y="5105889"/>
            <a:ext cx="1283" cy="7278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10C4E15E-D388-68C4-4413-D32941B71624}"/>
              </a:ext>
            </a:extLst>
          </p:cNvPr>
          <p:cNvCxnSpPr>
            <a:stCxn id="10" idx="4"/>
            <a:endCxn id="13" idx="0"/>
          </p:cNvCxnSpPr>
          <p:nvPr/>
        </p:nvCxnSpPr>
        <p:spPr>
          <a:xfrm>
            <a:off x="5827300" y="5105889"/>
            <a:ext cx="530352" cy="7380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205D755-F14C-FCB9-07B6-2271ED0D7F7B}"/>
              </a:ext>
            </a:extLst>
          </p:cNvPr>
          <p:cNvCxnSpPr>
            <a:stCxn id="5" idx="4"/>
            <a:endCxn id="7" idx="0"/>
          </p:cNvCxnSpPr>
          <p:nvPr/>
        </p:nvCxnSpPr>
        <p:spPr>
          <a:xfrm flipH="1">
            <a:off x="6978497" y="5105889"/>
            <a:ext cx="102767" cy="72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8095115-E85D-EF8B-F8E3-38E30ABE06C6}"/>
              </a:ext>
            </a:extLst>
          </p:cNvPr>
          <p:cNvCxnSpPr>
            <a:stCxn id="5" idx="4"/>
            <a:endCxn id="12" idx="0"/>
          </p:cNvCxnSpPr>
          <p:nvPr/>
        </p:nvCxnSpPr>
        <p:spPr>
          <a:xfrm>
            <a:off x="7081264" y="5105889"/>
            <a:ext cx="430742" cy="727839"/>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D6E4CC74-74E4-595B-16CB-FB75D57CA416}"/>
              </a:ext>
            </a:extLst>
          </p:cNvPr>
          <p:cNvCxnSpPr>
            <a:cxnSpLocks/>
            <a:stCxn id="9" idx="4"/>
            <a:endCxn id="6" idx="0"/>
          </p:cNvCxnSpPr>
          <p:nvPr/>
        </p:nvCxnSpPr>
        <p:spPr>
          <a:xfrm flipH="1">
            <a:off x="8085747" y="5105888"/>
            <a:ext cx="103660" cy="71327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849863F7-1F73-4AC9-7BB5-821EA7D6A80D}"/>
              </a:ext>
            </a:extLst>
          </p:cNvPr>
          <p:cNvCxnSpPr>
            <a:stCxn id="9" idx="4"/>
            <a:endCxn id="14" idx="0"/>
          </p:cNvCxnSpPr>
          <p:nvPr/>
        </p:nvCxnSpPr>
        <p:spPr>
          <a:xfrm>
            <a:off x="8189407" y="5105888"/>
            <a:ext cx="539121" cy="738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D87D9E85-CEDC-FE41-2949-28706F0CCAA3}"/>
              </a:ext>
            </a:extLst>
          </p:cNvPr>
          <p:cNvCxnSpPr>
            <a:stCxn id="10" idx="4"/>
            <a:endCxn id="11" idx="0"/>
          </p:cNvCxnSpPr>
          <p:nvPr/>
        </p:nvCxnSpPr>
        <p:spPr>
          <a:xfrm flipH="1">
            <a:off x="5211584" y="5105889"/>
            <a:ext cx="615716" cy="72784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9038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ppt_x"/>
                                          </p:val>
                                        </p:tav>
                                        <p:tav tm="100000">
                                          <p:val>
                                            <p:strVal val="#ppt_x"/>
                                          </p:val>
                                        </p:tav>
                                      </p:tavLst>
                                    </p:anim>
                                    <p:anim calcmode="lin" valueType="num">
                                      <p:cBhvr additive="base">
                                        <p:cTn id="52" dur="500" fill="hold"/>
                                        <p:tgtEl>
                                          <p:spTgt spid="15"/>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ppt_x"/>
                                          </p:val>
                                        </p:tav>
                                        <p:tav tm="100000">
                                          <p:val>
                                            <p:strVal val="#ppt_x"/>
                                          </p:val>
                                        </p:tav>
                                      </p:tavLst>
                                    </p:anim>
                                    <p:anim calcmode="lin" valueType="num">
                                      <p:cBhvr additive="base">
                                        <p:cTn id="56" dur="500" fill="hold"/>
                                        <p:tgtEl>
                                          <p:spTgt spid="16"/>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additive="base">
                                        <p:cTn id="59" dur="500" fill="hold"/>
                                        <p:tgtEl>
                                          <p:spTgt spid="17"/>
                                        </p:tgtEl>
                                        <p:attrNameLst>
                                          <p:attrName>ppt_x</p:attrName>
                                        </p:attrNameLst>
                                      </p:cBhvr>
                                      <p:tavLst>
                                        <p:tav tm="0">
                                          <p:val>
                                            <p:strVal val="#ppt_x"/>
                                          </p:val>
                                        </p:tav>
                                        <p:tav tm="100000">
                                          <p:val>
                                            <p:strVal val="#ppt_x"/>
                                          </p:val>
                                        </p:tav>
                                      </p:tavLst>
                                    </p:anim>
                                    <p:anim calcmode="lin" valueType="num">
                                      <p:cBhvr additive="base">
                                        <p:cTn id="60" dur="500" fill="hold"/>
                                        <p:tgtEl>
                                          <p:spTgt spid="17"/>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cBhvr additive="base">
                                        <p:cTn id="63" dur="500" fill="hold"/>
                                        <p:tgtEl>
                                          <p:spTgt spid="18"/>
                                        </p:tgtEl>
                                        <p:attrNameLst>
                                          <p:attrName>ppt_x</p:attrName>
                                        </p:attrNameLst>
                                      </p:cBhvr>
                                      <p:tavLst>
                                        <p:tav tm="0">
                                          <p:val>
                                            <p:strVal val="#ppt_x"/>
                                          </p:val>
                                        </p:tav>
                                        <p:tav tm="100000">
                                          <p:val>
                                            <p:strVal val="#ppt_x"/>
                                          </p:val>
                                        </p:tav>
                                      </p:tavLst>
                                    </p:anim>
                                    <p:anim calcmode="lin" valueType="num">
                                      <p:cBhvr additive="base">
                                        <p:cTn id="64" dur="500" fill="hold"/>
                                        <p:tgtEl>
                                          <p:spTgt spid="18"/>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additive="base">
                                        <p:cTn id="67" dur="500" fill="hold"/>
                                        <p:tgtEl>
                                          <p:spTgt spid="19"/>
                                        </p:tgtEl>
                                        <p:attrNameLst>
                                          <p:attrName>ppt_x</p:attrName>
                                        </p:attrNameLst>
                                      </p:cBhvr>
                                      <p:tavLst>
                                        <p:tav tm="0">
                                          <p:val>
                                            <p:strVal val="#ppt_x"/>
                                          </p:val>
                                        </p:tav>
                                        <p:tav tm="100000">
                                          <p:val>
                                            <p:strVal val="#ppt_x"/>
                                          </p:val>
                                        </p:tav>
                                      </p:tavLst>
                                    </p:anim>
                                    <p:anim calcmode="lin" valueType="num">
                                      <p:cBhvr additive="base">
                                        <p:cTn id="68" dur="500" fill="hold"/>
                                        <p:tgtEl>
                                          <p:spTgt spid="19"/>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500" fill="hold"/>
                                        <p:tgtEl>
                                          <p:spTgt spid="20"/>
                                        </p:tgtEl>
                                        <p:attrNameLst>
                                          <p:attrName>ppt_x</p:attrName>
                                        </p:attrNameLst>
                                      </p:cBhvr>
                                      <p:tavLst>
                                        <p:tav tm="0">
                                          <p:val>
                                            <p:strVal val="#ppt_x"/>
                                          </p:val>
                                        </p:tav>
                                        <p:tav tm="100000">
                                          <p:val>
                                            <p:strVal val="#ppt_x"/>
                                          </p:val>
                                        </p:tav>
                                      </p:tavLst>
                                    </p:anim>
                                    <p:anim calcmode="lin" valueType="num">
                                      <p:cBhvr additive="base">
                                        <p:cTn id="72" dur="500" fill="hold"/>
                                        <p:tgtEl>
                                          <p:spTgt spid="20"/>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ppt_x"/>
                                          </p:val>
                                        </p:tav>
                                        <p:tav tm="100000">
                                          <p:val>
                                            <p:strVal val="#ppt_x"/>
                                          </p:val>
                                        </p:tav>
                                      </p:tavLst>
                                    </p:anim>
                                    <p:anim calcmode="lin" valueType="num">
                                      <p:cBhvr additive="base">
                                        <p:cTn id="76" dur="500" fill="hold"/>
                                        <p:tgtEl>
                                          <p:spTgt spid="21"/>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500" fill="hold"/>
                                        <p:tgtEl>
                                          <p:spTgt spid="22"/>
                                        </p:tgtEl>
                                        <p:attrNameLst>
                                          <p:attrName>ppt_x</p:attrName>
                                        </p:attrNameLst>
                                      </p:cBhvr>
                                      <p:tavLst>
                                        <p:tav tm="0">
                                          <p:val>
                                            <p:strVal val="#ppt_x"/>
                                          </p:val>
                                        </p:tav>
                                        <p:tav tm="100000">
                                          <p:val>
                                            <p:strVal val="#ppt_x"/>
                                          </p:val>
                                        </p:tav>
                                      </p:tavLst>
                                    </p:anim>
                                    <p:anim calcmode="lin" valueType="num">
                                      <p:cBhvr additive="base">
                                        <p:cTn id="80" dur="500" fill="hold"/>
                                        <p:tgtEl>
                                          <p:spTgt spid="22"/>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23"/>
                                        </p:tgtEl>
                                        <p:attrNameLst>
                                          <p:attrName>style.visibility</p:attrName>
                                        </p:attrNameLst>
                                      </p:cBhvr>
                                      <p:to>
                                        <p:strVal val="visible"/>
                                      </p:to>
                                    </p:set>
                                    <p:anim calcmode="lin" valueType="num">
                                      <p:cBhvr additive="base">
                                        <p:cTn id="83" dur="500" fill="hold"/>
                                        <p:tgtEl>
                                          <p:spTgt spid="23"/>
                                        </p:tgtEl>
                                        <p:attrNameLst>
                                          <p:attrName>ppt_x</p:attrName>
                                        </p:attrNameLst>
                                      </p:cBhvr>
                                      <p:tavLst>
                                        <p:tav tm="0">
                                          <p:val>
                                            <p:strVal val="#ppt_x"/>
                                          </p:val>
                                        </p:tav>
                                        <p:tav tm="100000">
                                          <p:val>
                                            <p:strVal val="#ppt_x"/>
                                          </p:val>
                                        </p:tav>
                                      </p:tavLst>
                                    </p:anim>
                                    <p:anim calcmode="lin" valueType="num">
                                      <p:cBhvr additive="base">
                                        <p:cTn id="84" dur="500" fill="hold"/>
                                        <p:tgtEl>
                                          <p:spTgt spid="23"/>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24"/>
                                        </p:tgtEl>
                                        <p:attrNameLst>
                                          <p:attrName>style.visibility</p:attrName>
                                        </p:attrNameLst>
                                      </p:cBhvr>
                                      <p:to>
                                        <p:strVal val="visible"/>
                                      </p:to>
                                    </p:set>
                                    <p:anim calcmode="lin" valueType="num">
                                      <p:cBhvr additive="base">
                                        <p:cTn id="87" dur="500" fill="hold"/>
                                        <p:tgtEl>
                                          <p:spTgt spid="24"/>
                                        </p:tgtEl>
                                        <p:attrNameLst>
                                          <p:attrName>ppt_x</p:attrName>
                                        </p:attrNameLst>
                                      </p:cBhvr>
                                      <p:tavLst>
                                        <p:tav tm="0">
                                          <p:val>
                                            <p:strVal val="#ppt_x"/>
                                          </p:val>
                                        </p:tav>
                                        <p:tav tm="100000">
                                          <p:val>
                                            <p:strVal val="#ppt_x"/>
                                          </p:val>
                                        </p:tav>
                                      </p:tavLst>
                                    </p:anim>
                                    <p:anim calcmode="lin" valueType="num">
                                      <p:cBhvr additive="base">
                                        <p:cTn id="8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AFD17-D0AE-D378-0023-F65AF53431B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2A9E587-79E4-CB00-BFC0-EE584384A1D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5392417-CF21-A48B-00B6-88E1EFA2133C}"/>
              </a:ext>
            </a:extLst>
          </p:cNvPr>
          <p:cNvSpPr>
            <a:spLocks noGrp="1"/>
          </p:cNvSpPr>
          <p:nvPr>
            <p:ph idx="1"/>
          </p:nvPr>
        </p:nvSpPr>
        <p:spPr/>
        <p:txBody>
          <a:bodyPr/>
          <a:lstStyle/>
          <a:p>
            <a:r>
              <a:rPr lang="zh-CN" altLang="en-US" dirty="0"/>
              <a:t>设有一个</a:t>
            </a:r>
            <a:r>
              <a:rPr lang="en-US" altLang="zh-CN" dirty="0"/>
              <a:t>n*m</a:t>
            </a:r>
            <a:r>
              <a:rPr lang="zh-CN" altLang="en-US" dirty="0"/>
              <a:t>方格的迷宫，即</a:t>
            </a:r>
            <a:r>
              <a:rPr lang="en-US" altLang="zh-CN" dirty="0"/>
              <a:t>n</a:t>
            </a:r>
            <a:r>
              <a:rPr lang="zh-CN" altLang="en-US" dirty="0"/>
              <a:t>行</a:t>
            </a:r>
            <a:r>
              <a:rPr lang="en-US" altLang="zh-CN" dirty="0"/>
              <a:t>m</a:t>
            </a:r>
            <a:r>
              <a:rPr lang="zh-CN" altLang="en-US" dirty="0"/>
              <a:t>列的迷宫。</a:t>
            </a:r>
          </a:p>
          <a:p>
            <a:r>
              <a:rPr lang="zh-CN" altLang="en-US" dirty="0"/>
              <a:t>迷宫格子中分别放有</a:t>
            </a:r>
            <a:r>
              <a:rPr lang="en-US" altLang="zh-CN" dirty="0"/>
              <a:t>0</a:t>
            </a:r>
            <a:r>
              <a:rPr lang="zh-CN" altLang="en-US" dirty="0"/>
              <a:t>和</a:t>
            </a:r>
            <a:r>
              <a:rPr lang="en-US" altLang="zh-CN" dirty="0"/>
              <a:t>1</a:t>
            </a:r>
            <a:r>
              <a:rPr lang="zh-CN" altLang="en-US" dirty="0"/>
              <a:t>，</a:t>
            </a:r>
            <a:r>
              <a:rPr lang="en-US" altLang="zh-CN" dirty="0"/>
              <a:t>1</a:t>
            </a:r>
            <a:r>
              <a:rPr lang="zh-CN" altLang="en-US" dirty="0"/>
              <a:t>表示可通，</a:t>
            </a:r>
            <a:r>
              <a:rPr lang="en-US" altLang="zh-CN" dirty="0"/>
              <a:t>0</a:t>
            </a:r>
            <a:r>
              <a:rPr lang="zh-CN" altLang="en-US" dirty="0"/>
              <a:t>表示不能，</a:t>
            </a:r>
          </a:p>
          <a:p>
            <a:r>
              <a:rPr lang="zh-CN" altLang="en-US" dirty="0"/>
              <a:t>从某点开始，有上下左右四个方向可走，输入起终点坐标问能否走出去</a:t>
            </a:r>
          </a:p>
          <a:p>
            <a:endParaRPr lang="zh-CN" altLang="en-US" dirty="0"/>
          </a:p>
        </p:txBody>
      </p:sp>
    </p:spTree>
    <p:extLst>
      <p:ext uri="{BB962C8B-B14F-4D97-AF65-F5344CB8AC3E}">
        <p14:creationId xmlns:p14="http://schemas.microsoft.com/office/powerpoint/2010/main" val="35682338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09512-3553-0624-51A7-5C93CD1760B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E01C5AB-DF68-2996-0106-9EA3642A6B55}"/>
              </a:ext>
            </a:extLst>
          </p:cNvPr>
          <p:cNvSpPr>
            <a:spLocks noGrp="1"/>
          </p:cNvSpPr>
          <p:nvPr>
            <p:ph type="title"/>
          </p:nvPr>
        </p:nvSpPr>
        <p:spPr/>
        <p:txBody>
          <a:bodyPr/>
          <a:lstStyle/>
          <a:p>
            <a:r>
              <a:rPr lang="en-US" altLang="zh-CN" dirty="0"/>
              <a:t>D-	chino's bubble sort and maximum subarray sum(easy version)</a:t>
            </a:r>
            <a:endParaRPr lang="zh-CN" altLang="en-US" dirty="0"/>
          </a:p>
        </p:txBody>
      </p:sp>
      <p:sp>
        <p:nvSpPr>
          <p:cNvPr id="3" name="内容占位符 2">
            <a:extLst>
              <a:ext uri="{FF2B5EF4-FFF2-40B4-BE49-F238E27FC236}">
                <a16:creationId xmlns:a16="http://schemas.microsoft.com/office/drawing/2014/main" id="{383B2AB5-430E-C9EE-0343-3523C350CFCF}"/>
              </a:ext>
            </a:extLst>
          </p:cNvPr>
          <p:cNvSpPr>
            <a:spLocks noGrp="1"/>
          </p:cNvSpPr>
          <p:nvPr>
            <p:ph idx="1"/>
          </p:nvPr>
        </p:nvSpPr>
        <p:spPr/>
        <p:txBody>
          <a:bodyPr>
            <a:normAutofit lnSpcReduction="10000"/>
          </a:bodyPr>
          <a:lstStyle/>
          <a:p>
            <a:r>
              <a:rPr lang="zh-CN" altLang="en-US" dirty="0"/>
              <a:t>智乃最近学习了冒泡排序和最长子段和，所以她现在想把它们合并成一个新的算法。 </a:t>
            </a:r>
            <a:endParaRPr lang="en-US" altLang="zh-CN" dirty="0"/>
          </a:p>
          <a:p>
            <a:r>
              <a:rPr lang="zh-CN" altLang="en-US" dirty="0"/>
              <a:t>众所周知，冒泡排序是一种通过交换相邻元素实现排序的算法，最长子段和是指从一个数组</a:t>
            </a:r>
            <a:r>
              <a:rPr lang="en-US" altLang="zh-CN" dirty="0"/>
              <a:t>a</a:t>
            </a:r>
            <a:r>
              <a:rPr lang="zh-CN" altLang="en-US" dirty="0"/>
              <a:t>中取出一段连续的</a:t>
            </a:r>
            <a:r>
              <a:rPr lang="zh-CN" altLang="en-US" b="1" dirty="0"/>
              <a:t>非空</a:t>
            </a:r>
            <a:r>
              <a:rPr lang="zh-CN" altLang="en-US" dirty="0"/>
              <a:t>数组区间</a:t>
            </a:r>
            <a:r>
              <a:rPr lang="en-US" altLang="zh-CN" dirty="0"/>
              <a:t>[</a:t>
            </a:r>
            <a:r>
              <a:rPr lang="en-US" altLang="zh-CN" dirty="0" err="1"/>
              <a:t>l,r</a:t>
            </a:r>
            <a:r>
              <a:rPr lang="en-US" altLang="zh-CN" dirty="0"/>
              <a:t>]</a:t>
            </a:r>
            <a:r>
              <a:rPr lang="zh-CN" altLang="en-US" dirty="0"/>
              <a:t>，最大化数组区间的和∑​</a:t>
            </a:r>
            <a:r>
              <a:rPr lang="en-US" altLang="zh-CN" dirty="0"/>
              <a:t>a</a:t>
            </a:r>
            <a:r>
              <a:rPr lang="en-US" altLang="zh-CN" dirty="0">
                <a:effectLst/>
              </a:rPr>
              <a:t>i</a:t>
            </a:r>
            <a:r>
              <a:rPr lang="zh-CN" altLang="en-US" dirty="0"/>
              <a:t>​。</a:t>
            </a:r>
            <a:br>
              <a:rPr lang="zh-CN" altLang="en-US" dirty="0"/>
            </a:br>
            <a:br>
              <a:rPr lang="zh-CN" altLang="en-US" dirty="0"/>
            </a:br>
            <a:r>
              <a:rPr lang="zh-CN" altLang="en-US" dirty="0"/>
              <a:t>现在智乃有一个长度大小为</a:t>
            </a:r>
            <a:r>
              <a:rPr lang="en-US" altLang="zh-CN" dirty="0"/>
              <a:t>N</a:t>
            </a:r>
            <a:r>
              <a:rPr lang="zh-CN" altLang="en-US" dirty="0"/>
              <a:t>的数组，数组中元素的值有正有负。她想要先</a:t>
            </a:r>
            <a:r>
              <a:rPr lang="zh-CN" altLang="en-US" b="1" dirty="0"/>
              <a:t>进行恰好</a:t>
            </a:r>
            <a:r>
              <a:rPr lang="en-US" altLang="zh-CN" dirty="0"/>
              <a:t>K</a:t>
            </a:r>
            <a:r>
              <a:rPr lang="zh-CN" altLang="en-US" b="1" dirty="0"/>
              <a:t>次相邻元素的交换操作，再求整个数组的最大子段和</a:t>
            </a:r>
            <a:r>
              <a:rPr lang="zh-CN" altLang="en-US" dirty="0"/>
              <a:t>。她想要让最后求出的最大</a:t>
            </a:r>
            <a:r>
              <a:rPr lang="zh-CN" altLang="en-US" dirty="0">
                <a:effectLst/>
              </a:rPr>
              <a:t>子段</a:t>
            </a:r>
            <a:r>
              <a:rPr lang="zh-CN" altLang="en-US" dirty="0"/>
              <a:t>和尽可能的大，请你帮助智乃算出她最终可能的最大子段和有多大。</a:t>
            </a:r>
            <a:endParaRPr lang="en-US" altLang="zh-CN" dirty="0"/>
          </a:p>
          <a:p>
            <a:r>
              <a:rPr lang="en-US" altLang="zh-CN" dirty="0"/>
              <a:t>2≤N≤10^3,0≤K≤1</a:t>
            </a:r>
          </a:p>
        </p:txBody>
      </p:sp>
    </p:spTree>
    <p:extLst>
      <p:ext uri="{BB962C8B-B14F-4D97-AF65-F5344CB8AC3E}">
        <p14:creationId xmlns:p14="http://schemas.microsoft.com/office/powerpoint/2010/main" val="2734790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B215C1-C451-D818-2519-511EAC28B8C9}"/>
              </a:ext>
            </a:extLst>
          </p:cNvPr>
          <p:cNvSpPr>
            <a:spLocks noGrp="1"/>
          </p:cNvSpPr>
          <p:nvPr>
            <p:ph type="title"/>
          </p:nvPr>
        </p:nvSpPr>
        <p:spPr/>
        <p:txBody>
          <a:bodyPr/>
          <a:lstStyle/>
          <a:p>
            <a:r>
              <a:rPr lang="en-US" altLang="zh-CN" dirty="0"/>
              <a:t>A-</a:t>
            </a:r>
            <a:r>
              <a:rPr lang="zh-CN" altLang="en-US" b="0" i="0" dirty="0">
                <a:solidFill>
                  <a:srgbClr val="FFFFFF"/>
                </a:solidFill>
                <a:effectLst/>
                <a:latin typeface="system"/>
              </a:rPr>
              <a:t>智乃与瞩目狸猫、幸运水母、月宫龙虾</a:t>
            </a:r>
            <a:endParaRPr lang="zh-CN" altLang="en-US" dirty="0"/>
          </a:p>
        </p:txBody>
      </p:sp>
      <p:sp>
        <p:nvSpPr>
          <p:cNvPr id="3" name="内容占位符 2">
            <a:extLst>
              <a:ext uri="{FF2B5EF4-FFF2-40B4-BE49-F238E27FC236}">
                <a16:creationId xmlns:a16="http://schemas.microsoft.com/office/drawing/2014/main" id="{E9FCB894-D6A1-B6F3-ECE7-646C1942BBDA}"/>
              </a:ext>
            </a:extLst>
          </p:cNvPr>
          <p:cNvSpPr>
            <a:spLocks noGrp="1"/>
          </p:cNvSpPr>
          <p:nvPr>
            <p:ph idx="1"/>
          </p:nvPr>
        </p:nvSpPr>
        <p:spPr>
          <a:xfrm>
            <a:off x="838200" y="1690687"/>
            <a:ext cx="10515600" cy="5047569"/>
          </a:xfrm>
        </p:spPr>
        <p:txBody>
          <a:bodyPr>
            <a:normAutofit/>
          </a:bodyPr>
          <a:lstStyle/>
          <a:p>
            <a:pPr>
              <a:buFont typeface="Arial" panose="020B0604020202020204" pitchFamily="34" charset="0"/>
              <a:buChar char="•"/>
            </a:pPr>
            <a:r>
              <a:rPr lang="zh-CN" altLang="en-US" dirty="0"/>
              <a:t>在不考虑单词词性的前提下，只要求两个单词的</a:t>
            </a:r>
            <a:r>
              <a:rPr lang="zh-CN" altLang="en-US" b="1" dirty="0"/>
              <a:t>首字母忽略大小写相同</a:t>
            </a:r>
            <a:r>
              <a:rPr lang="zh-CN" altLang="en-US" dirty="0"/>
              <a:t>时就认为它们可能是一组</a:t>
            </a:r>
            <a:r>
              <a:rPr lang="en-US" altLang="zh-CN" dirty="0"/>
              <a:t>ubuntu</a:t>
            </a:r>
            <a:r>
              <a:rPr lang="zh-CN" altLang="en-US" dirty="0"/>
              <a:t>代号，请你编写程序判断给定的两个单词是否可能是一个</a:t>
            </a:r>
            <a:r>
              <a:rPr lang="en-US" altLang="zh-CN" dirty="0"/>
              <a:t>ubuntu</a:t>
            </a:r>
            <a:r>
              <a:rPr lang="zh-CN" altLang="en-US" dirty="0"/>
              <a:t>代号。</a:t>
            </a:r>
          </a:p>
        </p:txBody>
      </p:sp>
    </p:spTree>
    <p:extLst>
      <p:ext uri="{BB962C8B-B14F-4D97-AF65-F5344CB8AC3E}">
        <p14:creationId xmlns:p14="http://schemas.microsoft.com/office/powerpoint/2010/main" val="69455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C09FF-D762-3ACC-D669-77F009708F4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F5485CA-DE9C-179E-2859-3EFE57871B6C}"/>
              </a:ext>
            </a:extLst>
          </p:cNvPr>
          <p:cNvSpPr>
            <a:spLocks noGrp="1"/>
          </p:cNvSpPr>
          <p:nvPr>
            <p:ph type="title"/>
          </p:nvPr>
        </p:nvSpPr>
        <p:spPr/>
        <p:txBody>
          <a:bodyPr/>
          <a:lstStyle/>
          <a:p>
            <a:r>
              <a:rPr lang="zh-CN" altLang="en-US" dirty="0"/>
              <a:t>最大子段和</a:t>
            </a:r>
          </a:p>
        </p:txBody>
      </p:sp>
      <p:sp>
        <p:nvSpPr>
          <p:cNvPr id="3" name="内容占位符 2">
            <a:extLst>
              <a:ext uri="{FF2B5EF4-FFF2-40B4-BE49-F238E27FC236}">
                <a16:creationId xmlns:a16="http://schemas.microsoft.com/office/drawing/2014/main" id="{C204E4C0-C5DD-C7FD-1B30-43D2D75C512E}"/>
              </a:ext>
            </a:extLst>
          </p:cNvPr>
          <p:cNvSpPr>
            <a:spLocks noGrp="1"/>
          </p:cNvSpPr>
          <p:nvPr>
            <p:ph idx="1"/>
          </p:nvPr>
        </p:nvSpPr>
        <p:spPr/>
        <p:txBody>
          <a:bodyPr/>
          <a:lstStyle/>
          <a:p>
            <a:r>
              <a:rPr lang="zh-CN" altLang="en-US" dirty="0"/>
              <a:t>给你一个有正有负的序列，求一个子串（连续的一段），使其和最大！</a:t>
            </a:r>
          </a:p>
          <a:p>
            <a:r>
              <a:rPr lang="zh-CN" altLang="en-US" dirty="0"/>
              <a:t>样例输入： </a:t>
            </a:r>
            <a:r>
              <a:rPr lang="en-US" altLang="zh-CN" dirty="0"/>
              <a:t>-5 6 -1 5 4 -7</a:t>
            </a:r>
          </a:p>
          <a:p>
            <a:r>
              <a:rPr lang="zh-CN" altLang="en-US" dirty="0"/>
              <a:t>样例输出： </a:t>
            </a:r>
            <a:r>
              <a:rPr lang="en-US" altLang="zh-CN" dirty="0"/>
              <a:t>14</a:t>
            </a:r>
          </a:p>
          <a:p>
            <a:endParaRPr lang="en-US" altLang="zh-CN" dirty="0"/>
          </a:p>
          <a:p>
            <a:endParaRPr lang="en-US" altLang="zh-CN" dirty="0"/>
          </a:p>
        </p:txBody>
      </p:sp>
    </p:spTree>
    <p:extLst>
      <p:ext uri="{BB962C8B-B14F-4D97-AF65-F5344CB8AC3E}">
        <p14:creationId xmlns:p14="http://schemas.microsoft.com/office/powerpoint/2010/main" val="2012479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FBAC9-DE6B-2D42-13C5-07EC0C331DF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B704581-9065-87F4-525F-DFD42BFA6A6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43253F2-0C1D-9FE3-C0B6-992340566E77}"/>
              </a:ext>
            </a:extLst>
          </p:cNvPr>
          <p:cNvSpPr>
            <a:spLocks noGrp="1"/>
          </p:cNvSpPr>
          <p:nvPr>
            <p:ph idx="1"/>
          </p:nvPr>
        </p:nvSpPr>
        <p:spPr/>
        <p:txBody>
          <a:bodyPr/>
          <a:lstStyle/>
          <a:p>
            <a:r>
              <a:rPr lang="zh-CN" altLang="en-US" dirty="0"/>
              <a:t>只交换一次</a:t>
            </a:r>
            <a:r>
              <a:rPr lang="en-US" altLang="zh-CN" dirty="0"/>
              <a:t>——</a:t>
            </a:r>
            <a:r>
              <a:rPr lang="zh-CN" altLang="en-US" dirty="0"/>
              <a:t>直接暴力枚举就可以了</a:t>
            </a:r>
          </a:p>
        </p:txBody>
      </p:sp>
    </p:spTree>
    <p:extLst>
      <p:ext uri="{BB962C8B-B14F-4D97-AF65-F5344CB8AC3E}">
        <p14:creationId xmlns:p14="http://schemas.microsoft.com/office/powerpoint/2010/main" val="34546814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02556-9D61-EDB5-12B2-7D221E3F08E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579730E-35EA-378A-2D4A-0E44FC6E592E}"/>
              </a:ext>
            </a:extLst>
          </p:cNvPr>
          <p:cNvSpPr>
            <a:spLocks noGrp="1"/>
          </p:cNvSpPr>
          <p:nvPr>
            <p:ph type="title"/>
          </p:nvPr>
        </p:nvSpPr>
        <p:spPr/>
        <p:txBody>
          <a:bodyPr/>
          <a:lstStyle/>
          <a:p>
            <a:r>
              <a:rPr lang="en-US" altLang="zh-CN" dirty="0"/>
              <a:t>E-chino's bubble sort and maximum subarray sum(hard version)</a:t>
            </a:r>
            <a:endParaRPr lang="zh-CN" altLang="en-US" dirty="0"/>
          </a:p>
        </p:txBody>
      </p:sp>
      <p:sp>
        <p:nvSpPr>
          <p:cNvPr id="3" name="内容占位符 2">
            <a:extLst>
              <a:ext uri="{FF2B5EF4-FFF2-40B4-BE49-F238E27FC236}">
                <a16:creationId xmlns:a16="http://schemas.microsoft.com/office/drawing/2014/main" id="{D2D238E8-C89E-588C-DB31-BD1D8C0358C6}"/>
              </a:ext>
            </a:extLst>
          </p:cNvPr>
          <p:cNvSpPr>
            <a:spLocks noGrp="1"/>
          </p:cNvSpPr>
          <p:nvPr>
            <p:ph idx="1"/>
          </p:nvPr>
        </p:nvSpPr>
        <p:spPr/>
        <p:txBody>
          <a:bodyPr>
            <a:normAutofit/>
          </a:bodyPr>
          <a:lstStyle/>
          <a:p>
            <a:pPr>
              <a:lnSpc>
                <a:spcPct val="120000"/>
              </a:lnSpc>
            </a:pPr>
            <a:r>
              <a:rPr lang="en-US" altLang="zh-CN" dirty="0"/>
              <a:t>2≤N≤10^3,0≤K≤100</a:t>
            </a:r>
          </a:p>
        </p:txBody>
      </p:sp>
    </p:spTree>
    <p:extLst>
      <p:ext uri="{BB962C8B-B14F-4D97-AF65-F5344CB8AC3E}">
        <p14:creationId xmlns:p14="http://schemas.microsoft.com/office/powerpoint/2010/main" val="33737814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BB18F-11E8-4D2F-A86A-5D9C424DA65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6BD3DFB-CD24-DDCC-8285-C1C3209B028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D62AD473-10A0-1A19-AC38-C0FFB3922A94}"/>
              </a:ext>
            </a:extLst>
          </p:cNvPr>
          <p:cNvSpPr>
            <a:spLocks noGrp="1"/>
          </p:cNvSpPr>
          <p:nvPr>
            <p:ph idx="1"/>
          </p:nvPr>
        </p:nvSpPr>
        <p:spPr/>
        <p:txBody>
          <a:bodyPr/>
          <a:lstStyle/>
          <a:p>
            <a:r>
              <a:rPr lang="zh-CN" altLang="en-US" dirty="0"/>
              <a:t>如果我们把一串冒泡排序的交换（比如把</a:t>
            </a:r>
            <a:r>
              <a:rPr lang="en-US" altLang="zh-CN" dirty="0"/>
              <a:t>3</a:t>
            </a:r>
            <a:r>
              <a:rPr lang="zh-CN" altLang="en-US" dirty="0"/>
              <a:t>往右一路换到了</a:t>
            </a:r>
            <a:r>
              <a:rPr lang="en-US" altLang="zh-CN" dirty="0"/>
              <a:t>7</a:t>
            </a:r>
            <a:r>
              <a:rPr lang="zh-CN" altLang="en-US" dirty="0"/>
              <a:t>的位置上）当场一组交换</a:t>
            </a:r>
            <a:endParaRPr lang="en-US" altLang="zh-CN" dirty="0"/>
          </a:p>
          <a:p>
            <a:r>
              <a:rPr lang="zh-CN" altLang="en-US" dirty="0"/>
              <a:t>对于本题来说交换没有必要发生交叉</a:t>
            </a:r>
            <a:endParaRPr lang="en-US" altLang="zh-CN" dirty="0"/>
          </a:p>
          <a:p>
            <a:r>
              <a:rPr lang="en-US" altLang="zh-CN" dirty="0"/>
              <a:t>1 2 3 4 5 6 7</a:t>
            </a:r>
          </a:p>
          <a:p>
            <a:endParaRPr lang="en-US" altLang="zh-CN" dirty="0"/>
          </a:p>
          <a:p>
            <a:r>
              <a:rPr lang="zh-CN" altLang="en-US" dirty="0"/>
              <a:t>那么这样的话，其实问题就是中间找一段，把前面的一些需要的移动进去，再把后面的一些需要的也移到中间去，就好了</a:t>
            </a:r>
            <a:endParaRPr lang="en-US" altLang="zh-CN" dirty="0"/>
          </a:p>
          <a:p>
            <a:endParaRPr lang="en-US" altLang="zh-CN" dirty="0"/>
          </a:p>
          <a:p>
            <a:r>
              <a:rPr lang="zh-CN" altLang="en-US" dirty="0"/>
              <a:t>那就分成三段算</a:t>
            </a:r>
          </a:p>
        </p:txBody>
      </p:sp>
    </p:spTree>
    <p:extLst>
      <p:ext uri="{BB962C8B-B14F-4D97-AF65-F5344CB8AC3E}">
        <p14:creationId xmlns:p14="http://schemas.microsoft.com/office/powerpoint/2010/main" val="23952091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B930D-16B0-C4CC-31FE-0B8FFD4610F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237B80D-B47F-A315-F6C9-B54696E4A712}"/>
              </a:ext>
            </a:extLst>
          </p:cNvPr>
          <p:cNvSpPr>
            <a:spLocks noGrp="1"/>
          </p:cNvSpPr>
          <p:nvPr>
            <p:ph type="title"/>
          </p:nvPr>
        </p:nvSpPr>
        <p:spPr/>
        <p:txBody>
          <a:bodyPr/>
          <a:lstStyle/>
          <a:p>
            <a:endParaRPr lang="zh-CN" altLang="en-US"/>
          </a:p>
        </p:txBody>
      </p:sp>
      <p:graphicFrame>
        <p:nvGraphicFramePr>
          <p:cNvPr id="4" name="内容占位符 3">
            <a:extLst>
              <a:ext uri="{FF2B5EF4-FFF2-40B4-BE49-F238E27FC236}">
                <a16:creationId xmlns:a16="http://schemas.microsoft.com/office/drawing/2014/main" id="{066165CA-BC1B-1484-31AA-7815AAE7D4FC}"/>
              </a:ext>
            </a:extLst>
          </p:cNvPr>
          <p:cNvGraphicFramePr>
            <a:graphicFrameLocks noGrp="1"/>
          </p:cNvGraphicFramePr>
          <p:nvPr>
            <p:ph idx="1"/>
          </p:nvPr>
        </p:nvGraphicFramePr>
        <p:xfrm>
          <a:off x="1404258" y="2130425"/>
          <a:ext cx="5257800" cy="471262"/>
        </p:xfrm>
        <a:graphic>
          <a:graphicData uri="http://schemas.openxmlformats.org/drawingml/2006/table">
            <a:tbl>
              <a:tblPr bandRow="1">
                <a:tableStyleId>{5C22544A-7EE6-4342-B048-85BDC9FD1C3A}</a:tableStyleId>
              </a:tblPr>
              <a:tblGrid>
                <a:gridCol w="525780">
                  <a:extLst>
                    <a:ext uri="{9D8B030D-6E8A-4147-A177-3AD203B41FA5}">
                      <a16:colId xmlns:a16="http://schemas.microsoft.com/office/drawing/2014/main" val="4065345517"/>
                    </a:ext>
                  </a:extLst>
                </a:gridCol>
                <a:gridCol w="525780">
                  <a:extLst>
                    <a:ext uri="{9D8B030D-6E8A-4147-A177-3AD203B41FA5}">
                      <a16:colId xmlns:a16="http://schemas.microsoft.com/office/drawing/2014/main" val="840382050"/>
                    </a:ext>
                  </a:extLst>
                </a:gridCol>
                <a:gridCol w="525780">
                  <a:extLst>
                    <a:ext uri="{9D8B030D-6E8A-4147-A177-3AD203B41FA5}">
                      <a16:colId xmlns:a16="http://schemas.microsoft.com/office/drawing/2014/main" val="737773666"/>
                    </a:ext>
                  </a:extLst>
                </a:gridCol>
                <a:gridCol w="525780">
                  <a:extLst>
                    <a:ext uri="{9D8B030D-6E8A-4147-A177-3AD203B41FA5}">
                      <a16:colId xmlns:a16="http://schemas.microsoft.com/office/drawing/2014/main" val="910750100"/>
                    </a:ext>
                  </a:extLst>
                </a:gridCol>
                <a:gridCol w="525780">
                  <a:extLst>
                    <a:ext uri="{9D8B030D-6E8A-4147-A177-3AD203B41FA5}">
                      <a16:colId xmlns:a16="http://schemas.microsoft.com/office/drawing/2014/main" val="1424842448"/>
                    </a:ext>
                  </a:extLst>
                </a:gridCol>
                <a:gridCol w="525780">
                  <a:extLst>
                    <a:ext uri="{9D8B030D-6E8A-4147-A177-3AD203B41FA5}">
                      <a16:colId xmlns:a16="http://schemas.microsoft.com/office/drawing/2014/main" val="4718821"/>
                    </a:ext>
                  </a:extLst>
                </a:gridCol>
                <a:gridCol w="525780">
                  <a:extLst>
                    <a:ext uri="{9D8B030D-6E8A-4147-A177-3AD203B41FA5}">
                      <a16:colId xmlns:a16="http://schemas.microsoft.com/office/drawing/2014/main" val="1068492952"/>
                    </a:ext>
                  </a:extLst>
                </a:gridCol>
                <a:gridCol w="525780">
                  <a:extLst>
                    <a:ext uri="{9D8B030D-6E8A-4147-A177-3AD203B41FA5}">
                      <a16:colId xmlns:a16="http://schemas.microsoft.com/office/drawing/2014/main" val="3761781516"/>
                    </a:ext>
                  </a:extLst>
                </a:gridCol>
                <a:gridCol w="525780">
                  <a:extLst>
                    <a:ext uri="{9D8B030D-6E8A-4147-A177-3AD203B41FA5}">
                      <a16:colId xmlns:a16="http://schemas.microsoft.com/office/drawing/2014/main" val="3017302883"/>
                    </a:ext>
                  </a:extLst>
                </a:gridCol>
                <a:gridCol w="525780">
                  <a:extLst>
                    <a:ext uri="{9D8B030D-6E8A-4147-A177-3AD203B41FA5}">
                      <a16:colId xmlns:a16="http://schemas.microsoft.com/office/drawing/2014/main" val="4241891535"/>
                    </a:ext>
                  </a:extLst>
                </a:gridCol>
              </a:tblGrid>
              <a:tr h="471262">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9875314"/>
                  </a:ext>
                </a:extLst>
              </a:tr>
            </a:tbl>
          </a:graphicData>
        </a:graphic>
      </p:graphicFrame>
      <p:sp>
        <p:nvSpPr>
          <p:cNvPr id="5" name="内容占位符 2">
            <a:extLst>
              <a:ext uri="{FF2B5EF4-FFF2-40B4-BE49-F238E27FC236}">
                <a16:creationId xmlns:a16="http://schemas.microsoft.com/office/drawing/2014/main" id="{48895437-0C42-0E6D-702B-4BAC38206B0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思源黑体 Normal" panose="020B0400000000000000" pitchFamily="34" charset="-128"/>
                <a:ea typeface="思源黑体 Normal" panose="020B04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思源黑体 Normal" panose="020B0400000000000000" pitchFamily="34" charset="-128"/>
                <a:ea typeface="思源黑体 Normal" panose="020B04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思源黑体 Normal" panose="020B0400000000000000" pitchFamily="34" charset="-128"/>
                <a:ea typeface="思源黑体 Normal" panose="020B04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思源黑体 Normal" panose="020B0400000000000000" pitchFamily="34" charset="-128"/>
                <a:ea typeface="思源黑体 Normal" panose="020B04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思源黑体 Normal" panose="020B0400000000000000" pitchFamily="34" charset="-128"/>
                <a:ea typeface="思源黑体 Normal"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sp>
        <p:nvSpPr>
          <p:cNvPr id="6" name="矩形 5">
            <a:extLst>
              <a:ext uri="{FF2B5EF4-FFF2-40B4-BE49-F238E27FC236}">
                <a16:creationId xmlns:a16="http://schemas.microsoft.com/office/drawing/2014/main" id="{A5769572-2CDC-37B6-CFAB-22BAA2D0A089}"/>
              </a:ext>
            </a:extLst>
          </p:cNvPr>
          <p:cNvSpPr/>
          <p:nvPr/>
        </p:nvSpPr>
        <p:spPr>
          <a:xfrm>
            <a:off x="2471057" y="2061256"/>
            <a:ext cx="2536372" cy="540431"/>
          </a:xfrm>
          <a:prstGeom prst="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333141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1FEB21-C000-B411-F128-56F5F88E16B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60CFBC9-A572-79A4-B859-D49990E4F2F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4F22B9B-7506-FA00-DCD4-7FDBE51D042D}"/>
              </a:ext>
            </a:extLst>
          </p:cNvPr>
          <p:cNvSpPr>
            <a:spLocks noGrp="1"/>
          </p:cNvSpPr>
          <p:nvPr>
            <p:ph idx="1"/>
          </p:nvPr>
        </p:nvSpPr>
        <p:spPr/>
        <p:txBody>
          <a:bodyPr/>
          <a:lstStyle/>
          <a:p>
            <a:r>
              <a:rPr lang="en-US" altLang="zh-CN" dirty="0"/>
              <a:t>F[</a:t>
            </a:r>
            <a:r>
              <a:rPr lang="en-US" altLang="zh-CN" dirty="0" err="1"/>
              <a:t>i</a:t>
            </a:r>
            <a:r>
              <a:rPr lang="en-US" altLang="zh-CN" dirty="0"/>
              <a:t>][j][k]</a:t>
            </a:r>
          </a:p>
          <a:p>
            <a:r>
              <a:rPr lang="zh-CN" altLang="en-US" dirty="0"/>
              <a:t>前</a:t>
            </a:r>
            <a:r>
              <a:rPr lang="en-US" altLang="zh-CN" dirty="0" err="1"/>
              <a:t>i</a:t>
            </a:r>
            <a:r>
              <a:rPr lang="zh-CN" altLang="en-US" dirty="0"/>
              <a:t>个字符从第</a:t>
            </a:r>
            <a:r>
              <a:rPr lang="en-US" altLang="zh-CN" dirty="0"/>
              <a:t>j</a:t>
            </a:r>
            <a:r>
              <a:rPr lang="zh-CN" altLang="en-US" dirty="0"/>
              <a:t>位开始是我要选的数的情况下，花费了</a:t>
            </a:r>
            <a:r>
              <a:rPr lang="en-US" altLang="zh-CN" dirty="0"/>
              <a:t>k</a:t>
            </a:r>
            <a:r>
              <a:rPr lang="zh-CN" altLang="en-US" dirty="0"/>
              <a:t>次移动时得到的最大的数的和</a:t>
            </a:r>
            <a:endParaRPr lang="en-US" altLang="zh-CN" dirty="0"/>
          </a:p>
          <a:p>
            <a:endParaRPr lang="en-US" altLang="zh-CN" dirty="0"/>
          </a:p>
          <a:p>
            <a:endParaRPr lang="en-US" altLang="zh-CN" dirty="0"/>
          </a:p>
          <a:p>
            <a:r>
              <a:rPr lang="zh-CN" altLang="en-US" dirty="0"/>
              <a:t>正着求一遍再反正求一遍</a:t>
            </a:r>
            <a:endParaRPr lang="en-US" altLang="zh-CN" dirty="0"/>
          </a:p>
          <a:p>
            <a:r>
              <a:rPr lang="zh-CN" altLang="en-US" dirty="0"/>
              <a:t>拼到一起</a:t>
            </a:r>
          </a:p>
        </p:txBody>
      </p:sp>
    </p:spTree>
    <p:extLst>
      <p:ext uri="{BB962C8B-B14F-4D97-AF65-F5344CB8AC3E}">
        <p14:creationId xmlns:p14="http://schemas.microsoft.com/office/powerpoint/2010/main" val="2270595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4D304F-70A7-593D-B550-BCEA3CFC2242}"/>
              </a:ext>
            </a:extLst>
          </p:cNvPr>
          <p:cNvSpPr>
            <a:spLocks noGrp="1"/>
          </p:cNvSpPr>
          <p:nvPr>
            <p:ph type="title"/>
          </p:nvPr>
        </p:nvSpPr>
        <p:spPr/>
        <p:txBody>
          <a:bodyPr/>
          <a:lstStyle/>
          <a:p>
            <a:r>
              <a:rPr lang="en-US" altLang="zh-CN" dirty="0"/>
              <a:t>C-</a:t>
            </a:r>
            <a:r>
              <a:rPr lang="zh-CN" altLang="en-US" b="0" i="0" dirty="0">
                <a:solidFill>
                  <a:srgbClr val="FFFFFF"/>
                </a:solidFill>
                <a:effectLst/>
                <a:latin typeface="system"/>
              </a:rPr>
              <a:t>智乃的前缀、后缀、回文</a:t>
            </a:r>
            <a:endParaRPr lang="zh-CN" altLang="en-US" dirty="0"/>
          </a:p>
        </p:txBody>
      </p:sp>
      <p:sp>
        <p:nvSpPr>
          <p:cNvPr id="3" name="内容占位符 2">
            <a:extLst>
              <a:ext uri="{FF2B5EF4-FFF2-40B4-BE49-F238E27FC236}">
                <a16:creationId xmlns:a16="http://schemas.microsoft.com/office/drawing/2014/main" id="{5BC9F147-C345-C5CC-246A-6639ACCBE02F}"/>
              </a:ext>
            </a:extLst>
          </p:cNvPr>
          <p:cNvSpPr>
            <a:spLocks noGrp="1"/>
          </p:cNvSpPr>
          <p:nvPr>
            <p:ph idx="1"/>
          </p:nvPr>
        </p:nvSpPr>
        <p:spPr/>
        <p:txBody>
          <a:bodyPr>
            <a:normAutofit lnSpcReduction="10000"/>
          </a:bodyPr>
          <a:lstStyle/>
          <a:p>
            <a:r>
              <a:rPr lang="zh-CN" altLang="en-US" dirty="0"/>
              <a:t>智乃最近学习了字符串的相关算法。</a:t>
            </a:r>
            <a:endParaRPr lang="en-US" altLang="zh-CN" dirty="0"/>
          </a:p>
          <a:p>
            <a:r>
              <a:rPr lang="zh-CN" altLang="en-US" dirty="0"/>
              <a:t>现在智乃有两个字符串</a:t>
            </a:r>
            <a:r>
              <a:rPr lang="en-US" altLang="zh-CN" dirty="0"/>
              <a:t>S</a:t>
            </a:r>
            <a:r>
              <a:rPr lang="zh-CN" altLang="en-US" dirty="0"/>
              <a:t>和</a:t>
            </a:r>
            <a:r>
              <a:rPr lang="en-US" altLang="zh-CN" dirty="0"/>
              <a:t>T</a:t>
            </a:r>
            <a:r>
              <a:rPr lang="zh-CN" altLang="en-US" dirty="0"/>
              <a:t>，其长度分别为</a:t>
            </a:r>
            <a:r>
              <a:rPr lang="en-US" altLang="zh-CN" dirty="0">
                <a:effectLst/>
              </a:rPr>
              <a:t>N</a:t>
            </a:r>
            <a:r>
              <a:rPr lang="zh-CN" altLang="en-US" dirty="0"/>
              <a:t>和</a:t>
            </a:r>
            <a:r>
              <a:rPr lang="en-US" altLang="zh-CN" dirty="0">
                <a:effectLst/>
              </a:rPr>
              <a:t>M</a:t>
            </a:r>
            <a:r>
              <a:rPr lang="zh-CN" altLang="en-US" dirty="0"/>
              <a:t>，她想要从</a:t>
            </a:r>
            <a:r>
              <a:rPr lang="en-US" altLang="zh-CN" dirty="0">
                <a:effectLst/>
              </a:rPr>
              <a:t>S</a:t>
            </a:r>
            <a:r>
              <a:rPr lang="zh-CN" altLang="en-US" dirty="0"/>
              <a:t>中取出不相交的非空前缀与后缀，记</a:t>
            </a:r>
            <a:r>
              <a:rPr lang="en-US" altLang="zh-CN" dirty="0" err="1"/>
              <a:t>preS</a:t>
            </a:r>
            <a:r>
              <a:rPr lang="en-US" altLang="zh-CN" dirty="0"/>
              <a:t>​</a:t>
            </a:r>
            <a:r>
              <a:rPr lang="zh-CN" altLang="en-US" dirty="0"/>
              <a:t>表示</a:t>
            </a:r>
            <a:r>
              <a:rPr lang="en-US" altLang="zh-CN" dirty="0"/>
              <a:t>S</a:t>
            </a:r>
            <a:r>
              <a:rPr lang="zh-CN" altLang="en-US" dirty="0"/>
              <a:t>的前缀，</a:t>
            </a:r>
            <a:r>
              <a:rPr lang="en-US" altLang="zh-CN" dirty="0" err="1"/>
              <a:t>sufS</a:t>
            </a:r>
            <a:r>
              <a:rPr lang="en-US" altLang="zh-CN" dirty="0"/>
              <a:t>​</a:t>
            </a:r>
            <a:r>
              <a:rPr lang="zh-CN" altLang="en-US" dirty="0"/>
              <a:t>表示</a:t>
            </a:r>
            <a:r>
              <a:rPr lang="en-US" altLang="zh-CN" dirty="0"/>
              <a:t>S</a:t>
            </a:r>
            <a:r>
              <a:rPr lang="zh-CN" altLang="en-US" dirty="0"/>
              <a:t>的后缀，从</a:t>
            </a:r>
            <a:r>
              <a:rPr lang="en-US" altLang="zh-CN" dirty="0"/>
              <a:t>T</a:t>
            </a:r>
            <a:r>
              <a:rPr lang="zh-CN" altLang="en-US" dirty="0"/>
              <a:t>中也中取出不相交的非空前缀与后缀，记</a:t>
            </a:r>
            <a:r>
              <a:rPr lang="en-US" altLang="zh-CN" dirty="0" err="1"/>
              <a:t>preT</a:t>
            </a:r>
            <a:r>
              <a:rPr lang="en-US" altLang="zh-CN" dirty="0"/>
              <a:t>​</a:t>
            </a:r>
            <a:r>
              <a:rPr lang="zh-CN" altLang="en-US" dirty="0"/>
              <a:t>表示</a:t>
            </a:r>
            <a:r>
              <a:rPr lang="en-US" altLang="zh-CN" dirty="0"/>
              <a:t>T</a:t>
            </a:r>
            <a:r>
              <a:rPr lang="zh-CN" altLang="en-US" dirty="0"/>
              <a:t>的前缀，</a:t>
            </a:r>
            <a:r>
              <a:rPr lang="en-US" altLang="zh-CN" dirty="0" err="1"/>
              <a:t>sufT</a:t>
            </a:r>
            <a:r>
              <a:rPr lang="en-US" altLang="zh-CN" dirty="0"/>
              <a:t>​</a:t>
            </a:r>
            <a:r>
              <a:rPr lang="zh-CN" altLang="en-US" dirty="0"/>
              <a:t>表示</a:t>
            </a:r>
            <a:r>
              <a:rPr lang="en-US" altLang="zh-CN" dirty="0"/>
              <a:t>T</a:t>
            </a:r>
            <a:r>
              <a:rPr lang="zh-CN" altLang="en-US" dirty="0"/>
              <a:t>的后缀。这样就从两个字符串变成了四个新的字符串。</a:t>
            </a:r>
            <a:endParaRPr lang="en-US" altLang="zh-CN" dirty="0"/>
          </a:p>
          <a:p>
            <a:r>
              <a:rPr lang="zh-CN" altLang="en-US" dirty="0"/>
              <a:t>现在智乃要求</a:t>
            </a:r>
            <a:r>
              <a:rPr lang="en-US" altLang="zh-CN" dirty="0" err="1"/>
              <a:t>preS,sufS,preT,sufT</a:t>
            </a:r>
            <a:r>
              <a:rPr lang="en-US" altLang="zh-CN" dirty="0"/>
              <a:t>​</a:t>
            </a:r>
            <a:r>
              <a:rPr lang="zh-CN" altLang="en-US" dirty="0"/>
              <a:t>四个字符串全部为回文串，且</a:t>
            </a:r>
            <a:r>
              <a:rPr lang="en-US" altLang="zh-CN" dirty="0" err="1"/>
              <a:t>preS</a:t>
            </a:r>
            <a:r>
              <a:rPr lang="en-US" altLang="zh-CN" dirty="0"/>
              <a:t>=</a:t>
            </a:r>
            <a:r>
              <a:rPr lang="en-US" altLang="zh-CN" dirty="0" err="1"/>
              <a:t>sufT,preT</a:t>
            </a:r>
            <a:r>
              <a:rPr lang="en-US" altLang="zh-CN" dirty="0"/>
              <a:t>=</a:t>
            </a:r>
            <a:r>
              <a:rPr lang="en-US" altLang="zh-CN" dirty="0" err="1"/>
              <a:t>su</a:t>
            </a:r>
            <a:r>
              <a:rPr lang="en-US" altLang="zh-CN" dirty="0" err="1">
                <a:effectLst/>
              </a:rPr>
              <a:t>fS</a:t>
            </a:r>
            <a:r>
              <a:rPr lang="en-US" altLang="zh-CN" dirty="0"/>
              <a:t>​</a:t>
            </a:r>
            <a:r>
              <a:rPr lang="zh-CN" altLang="en-US" dirty="0"/>
              <a:t>。</a:t>
            </a:r>
            <a:endParaRPr lang="en-US" altLang="zh-CN" dirty="0"/>
          </a:p>
          <a:p>
            <a:r>
              <a:rPr lang="zh-CN" altLang="en-US" dirty="0"/>
              <a:t>她想要令这四个新字符串的长度之和最大，请你告诉智乃这四个字符串的长度之和最大是多少，特别的，如果不存在任何一种满足条件的方案，则输出</a:t>
            </a:r>
            <a:r>
              <a:rPr lang="en-US" altLang="zh-CN" dirty="0"/>
              <a:t>"-1"</a:t>
            </a:r>
            <a:r>
              <a:rPr lang="zh-CN" altLang="en-US" dirty="0"/>
              <a:t>表示无解。</a:t>
            </a:r>
          </a:p>
        </p:txBody>
      </p:sp>
    </p:spTree>
    <p:extLst>
      <p:ext uri="{BB962C8B-B14F-4D97-AF65-F5344CB8AC3E}">
        <p14:creationId xmlns:p14="http://schemas.microsoft.com/office/powerpoint/2010/main" val="17232309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5A541-CF24-485E-11AF-D582F31E9EE4}"/>
              </a:ext>
            </a:extLst>
          </p:cNvPr>
          <p:cNvSpPr>
            <a:spLocks noGrp="1"/>
          </p:cNvSpPr>
          <p:nvPr>
            <p:ph type="title"/>
          </p:nvPr>
        </p:nvSpPr>
        <p:spPr/>
        <p:txBody>
          <a:bodyPr/>
          <a:lstStyle/>
          <a:p>
            <a:r>
              <a:rPr lang="zh-CN" altLang="en-US" dirty="0"/>
              <a:t>哈希（</a:t>
            </a:r>
            <a:r>
              <a:rPr lang="en-US" altLang="zh-CN" dirty="0"/>
              <a:t>hash</a:t>
            </a:r>
            <a:r>
              <a:rPr lang="zh-CN" altLang="en-US" dirty="0"/>
              <a:t>）</a:t>
            </a:r>
          </a:p>
        </p:txBody>
      </p:sp>
      <p:sp>
        <p:nvSpPr>
          <p:cNvPr id="3" name="内容占位符 2">
            <a:extLst>
              <a:ext uri="{FF2B5EF4-FFF2-40B4-BE49-F238E27FC236}">
                <a16:creationId xmlns:a16="http://schemas.microsoft.com/office/drawing/2014/main" id="{993DB4A9-F9F7-2E8D-C8CE-E4337727D4CB}"/>
              </a:ext>
            </a:extLst>
          </p:cNvPr>
          <p:cNvSpPr>
            <a:spLocks noGrp="1"/>
          </p:cNvSpPr>
          <p:nvPr>
            <p:ph idx="1"/>
          </p:nvPr>
        </p:nvSpPr>
        <p:spPr/>
        <p:txBody>
          <a:bodyPr/>
          <a:lstStyle/>
          <a:p>
            <a:r>
              <a:rPr lang="en-US" altLang="zh-CN" dirty="0"/>
              <a:t>Hash</a:t>
            </a:r>
            <a:r>
              <a:rPr lang="zh-CN" altLang="en-US" dirty="0"/>
              <a:t>，一般翻译做“散列”，也有直接音译为“哈希”的，就是把任意长度的输入（又叫做预映射， </a:t>
            </a:r>
            <a:r>
              <a:rPr lang="en-US" altLang="zh-CN" dirty="0"/>
              <a:t>pre-image</a:t>
            </a:r>
            <a:r>
              <a:rPr lang="zh-CN" altLang="en-US" dirty="0"/>
              <a:t>），通过哈希算法，变换成固定长度的输出，该输出就是哈希值。</a:t>
            </a:r>
            <a:endParaRPr lang="en-US" altLang="zh-CN" dirty="0"/>
          </a:p>
          <a:p>
            <a:r>
              <a:rPr lang="zh-CN" altLang="en-US" dirty="0"/>
              <a:t>哈希值的空间通常远小于输入的空间，不同的输入可能会哈希成相同的输出，所以不可能从哈希值来确定唯一的输入值。</a:t>
            </a:r>
          </a:p>
          <a:p>
            <a:endParaRPr lang="zh-CN" altLang="en-US" dirty="0"/>
          </a:p>
        </p:txBody>
      </p:sp>
    </p:spTree>
    <p:extLst>
      <p:ext uri="{BB962C8B-B14F-4D97-AF65-F5344CB8AC3E}">
        <p14:creationId xmlns:p14="http://schemas.microsoft.com/office/powerpoint/2010/main" val="15315792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52F002-2D7E-7EA3-21B8-A87C66D7B75F}"/>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1BAAD82-0C4C-46A9-27FD-81BCFBBD6762}"/>
              </a:ext>
            </a:extLst>
          </p:cNvPr>
          <p:cNvSpPr>
            <a:spLocks noGrp="1"/>
          </p:cNvSpPr>
          <p:nvPr>
            <p:ph idx="1"/>
          </p:nvPr>
        </p:nvSpPr>
        <p:spPr/>
        <p:txBody>
          <a:bodyPr/>
          <a:lstStyle/>
          <a:p>
            <a:r>
              <a:rPr lang="zh-CN" altLang="en-US" dirty="0"/>
              <a:t>字符串</a:t>
            </a:r>
            <a:r>
              <a:rPr lang="en-US" altLang="zh-CN" dirty="0"/>
              <a:t>hash —— </a:t>
            </a:r>
            <a:r>
              <a:rPr lang="zh-CN" altLang="en-US" dirty="0"/>
              <a:t>把一个字符串变成一个数字（一般是小于</a:t>
            </a:r>
            <a:r>
              <a:rPr lang="en-US" altLang="zh-CN" dirty="0"/>
              <a:t>int</a:t>
            </a:r>
            <a:r>
              <a:rPr lang="zh-CN" altLang="en-US" dirty="0"/>
              <a:t>的）</a:t>
            </a:r>
            <a:endParaRPr lang="en-US" altLang="zh-CN" dirty="0"/>
          </a:p>
          <a:p>
            <a:r>
              <a:rPr lang="zh-CN" altLang="en-US" dirty="0"/>
              <a:t>怎么变？</a:t>
            </a:r>
          </a:p>
          <a:p>
            <a:endParaRPr lang="zh-CN" altLang="en-US" dirty="0"/>
          </a:p>
          <a:p>
            <a:endParaRPr lang="zh-CN" altLang="en-US" dirty="0"/>
          </a:p>
        </p:txBody>
      </p:sp>
    </p:spTree>
    <p:extLst>
      <p:ext uri="{BB962C8B-B14F-4D97-AF65-F5344CB8AC3E}">
        <p14:creationId xmlns:p14="http://schemas.microsoft.com/office/powerpoint/2010/main" val="31624634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C86FE-0089-09AF-214F-E37535BC32F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7790EE8-EB5A-3921-2C0F-82321966058E}"/>
              </a:ext>
            </a:extLst>
          </p:cNvPr>
          <p:cNvSpPr>
            <a:spLocks noGrp="1"/>
          </p:cNvSpPr>
          <p:nvPr>
            <p:ph idx="1"/>
          </p:nvPr>
        </p:nvSpPr>
        <p:spPr/>
        <p:txBody>
          <a:bodyPr/>
          <a:lstStyle/>
          <a:p>
            <a:r>
              <a:rPr lang="zh-CN" altLang="en-US" dirty="0"/>
              <a:t>先想一个特例：</a:t>
            </a:r>
            <a:endParaRPr lang="en-US" altLang="zh-CN" dirty="0"/>
          </a:p>
          <a:p>
            <a:r>
              <a:rPr lang="en-US" altLang="zh-CN" dirty="0"/>
              <a:t>01</a:t>
            </a:r>
            <a:r>
              <a:rPr lang="zh-CN" altLang="en-US" dirty="0"/>
              <a:t>串整么对应成一个数？</a:t>
            </a:r>
            <a:endParaRPr lang="en-US" altLang="zh-CN" dirty="0"/>
          </a:p>
          <a:p>
            <a:r>
              <a:rPr lang="en-US" altLang="zh-CN" dirty="0"/>
              <a:t>——</a:t>
            </a:r>
            <a:r>
              <a:rPr lang="zh-CN" altLang="en-US" dirty="0"/>
              <a:t>当成一个</a:t>
            </a:r>
            <a:r>
              <a:rPr lang="en-US" altLang="zh-CN" dirty="0"/>
              <a:t>2</a:t>
            </a:r>
            <a:r>
              <a:rPr lang="zh-CN" altLang="en-US" dirty="0"/>
              <a:t>进制数</a:t>
            </a:r>
            <a:endParaRPr lang="en-US" altLang="zh-CN" dirty="0"/>
          </a:p>
          <a:p>
            <a:r>
              <a:rPr lang="zh-CN" altLang="en-US" dirty="0"/>
              <a:t>把这个特例变强一点：</a:t>
            </a:r>
            <a:endParaRPr lang="en-US" altLang="zh-CN" dirty="0"/>
          </a:p>
          <a:p>
            <a:r>
              <a:rPr lang="zh-CN" altLang="en-US" dirty="0"/>
              <a:t>一个数字串怎么对应成一个数？</a:t>
            </a:r>
            <a:endParaRPr lang="en-US" altLang="zh-CN" dirty="0"/>
          </a:p>
          <a:p>
            <a:r>
              <a:rPr lang="en-US" altLang="zh-CN" dirty="0"/>
              <a:t>——</a:t>
            </a:r>
            <a:r>
              <a:rPr lang="zh-CN" altLang="en-US" dirty="0"/>
              <a:t>当成一个十进制数</a:t>
            </a:r>
            <a:endParaRPr lang="en-US" altLang="zh-CN" dirty="0"/>
          </a:p>
          <a:p>
            <a:endParaRPr lang="zh-CN" altLang="en-US" dirty="0"/>
          </a:p>
          <a:p>
            <a:endParaRPr lang="zh-CN" altLang="en-US" dirty="0"/>
          </a:p>
        </p:txBody>
      </p:sp>
    </p:spTree>
    <p:extLst>
      <p:ext uri="{BB962C8B-B14F-4D97-AF65-F5344CB8AC3E}">
        <p14:creationId xmlns:p14="http://schemas.microsoft.com/office/powerpoint/2010/main" val="1006989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B2773D-CDDA-0C01-446E-93971DE55FEB}"/>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4F05557-6341-9372-A0FF-CD0FA38DCBD2}"/>
              </a:ext>
            </a:extLst>
          </p:cNvPr>
          <p:cNvSpPr>
            <a:spLocks noGrp="1"/>
          </p:cNvSpPr>
          <p:nvPr>
            <p:ph idx="1"/>
          </p:nvPr>
        </p:nvSpPr>
        <p:spPr/>
        <p:txBody>
          <a:bodyPr/>
          <a:lstStyle/>
          <a:p>
            <a:r>
              <a:rPr lang="en-US" altLang="zh-CN" dirty="0"/>
              <a:t>std::</a:t>
            </a:r>
            <a:r>
              <a:rPr lang="en-US" altLang="zh-CN" dirty="0" err="1"/>
              <a:t>tolower</a:t>
            </a:r>
            <a:endParaRPr lang="en-US" altLang="zh-CN" dirty="0"/>
          </a:p>
          <a:p>
            <a:r>
              <a:rPr lang="en-US" altLang="zh-CN" dirty="0"/>
              <a:t>std::</a:t>
            </a:r>
            <a:r>
              <a:rPr lang="en-US" altLang="zh-CN" dirty="0" err="1"/>
              <a:t>toupper</a:t>
            </a:r>
            <a:endParaRPr lang="en-US" altLang="zh-CN" dirty="0"/>
          </a:p>
          <a:p>
            <a:r>
              <a:rPr lang="zh-CN" altLang="en-US" dirty="0"/>
              <a:t>来自官方题解的技巧</a:t>
            </a:r>
          </a:p>
        </p:txBody>
      </p:sp>
      <p:pic>
        <p:nvPicPr>
          <p:cNvPr id="5" name="图片 4">
            <a:extLst>
              <a:ext uri="{FF2B5EF4-FFF2-40B4-BE49-F238E27FC236}">
                <a16:creationId xmlns:a16="http://schemas.microsoft.com/office/drawing/2014/main" id="{73A7101B-E786-3C82-1274-6E9284B7689C}"/>
              </a:ext>
            </a:extLst>
          </p:cNvPr>
          <p:cNvPicPr>
            <a:picLocks noChangeAspect="1"/>
          </p:cNvPicPr>
          <p:nvPr/>
        </p:nvPicPr>
        <p:blipFill>
          <a:blip r:embed="rId2"/>
          <a:stretch>
            <a:fillRect/>
          </a:stretch>
        </p:blipFill>
        <p:spPr>
          <a:xfrm>
            <a:off x="838200" y="3322449"/>
            <a:ext cx="8349343" cy="3170426"/>
          </a:xfrm>
          <a:prstGeom prst="rect">
            <a:avLst/>
          </a:prstGeom>
        </p:spPr>
      </p:pic>
    </p:spTree>
    <p:extLst>
      <p:ext uri="{BB962C8B-B14F-4D97-AF65-F5344CB8AC3E}">
        <p14:creationId xmlns:p14="http://schemas.microsoft.com/office/powerpoint/2010/main" val="21618879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E0A794-0874-BCD0-7526-0B995555D71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4114CCC6-8DD9-8BA6-DFAB-62CF6ECF6D6F}"/>
              </a:ext>
            </a:extLst>
          </p:cNvPr>
          <p:cNvSpPr>
            <a:spLocks noGrp="1"/>
          </p:cNvSpPr>
          <p:nvPr>
            <p:ph idx="1"/>
          </p:nvPr>
        </p:nvSpPr>
        <p:spPr/>
        <p:txBody>
          <a:bodyPr>
            <a:normAutofit/>
          </a:bodyPr>
          <a:lstStyle/>
          <a:p>
            <a:r>
              <a:rPr lang="en-US" altLang="zh-CN" dirty="0"/>
              <a:t>hash[</a:t>
            </a:r>
            <a:r>
              <a:rPr lang="en-US" altLang="zh-CN" dirty="0" err="1"/>
              <a:t>i</a:t>
            </a:r>
            <a:r>
              <a:rPr lang="en-US" altLang="zh-CN" dirty="0"/>
              <a:t>]=(hash[i-1]*</a:t>
            </a:r>
            <a:r>
              <a:rPr lang="en-US" altLang="zh-CN" dirty="0" err="1"/>
              <a:t>p+idx</a:t>
            </a:r>
            <a:r>
              <a:rPr lang="en-US" altLang="zh-CN" dirty="0"/>
              <a:t>(s[</a:t>
            </a:r>
            <a:r>
              <a:rPr lang="en-US" altLang="zh-CN" dirty="0" err="1"/>
              <a:t>i</a:t>
            </a:r>
            <a:r>
              <a:rPr lang="en-US" altLang="zh-CN" dirty="0"/>
              <a:t>]))%mod</a:t>
            </a:r>
          </a:p>
          <a:p>
            <a:r>
              <a:rPr lang="zh-CN" altLang="en-US" dirty="0"/>
              <a:t>字符串：</a:t>
            </a:r>
            <a:r>
              <a:rPr lang="en-US" altLang="zh-CN" dirty="0" err="1"/>
              <a:t>abc</a:t>
            </a:r>
            <a:r>
              <a:rPr lang="zh-CN" altLang="en-US" dirty="0"/>
              <a:t>，</a:t>
            </a:r>
            <a:r>
              <a:rPr lang="en-US" altLang="zh-CN" dirty="0" err="1"/>
              <a:t>bbc</a:t>
            </a:r>
            <a:r>
              <a:rPr lang="zh-CN" altLang="en-US" dirty="0"/>
              <a:t>，</a:t>
            </a:r>
            <a:r>
              <a:rPr lang="en-US" altLang="zh-CN" dirty="0"/>
              <a:t>aba</a:t>
            </a:r>
            <a:r>
              <a:rPr lang="zh-CN" altLang="en-US" dirty="0"/>
              <a:t>，</a:t>
            </a:r>
            <a:r>
              <a:rPr lang="en-US" altLang="zh-CN" dirty="0" err="1"/>
              <a:t>aadaabac</a:t>
            </a:r>
            <a:endParaRPr lang="en-US" altLang="zh-CN" dirty="0"/>
          </a:p>
          <a:p>
            <a:r>
              <a:rPr lang="zh-CN" altLang="en-US" dirty="0"/>
              <a:t>字符串下标从</a:t>
            </a:r>
            <a:r>
              <a:rPr lang="en-US" altLang="zh-CN" dirty="0"/>
              <a:t>0</a:t>
            </a:r>
            <a:r>
              <a:rPr lang="zh-CN" altLang="en-US" dirty="0"/>
              <a:t>开始</a:t>
            </a:r>
            <a:r>
              <a:rPr lang="en-US" altLang="zh-CN" dirty="0"/>
              <a:t>,</a:t>
            </a:r>
            <a:r>
              <a:rPr lang="zh-CN" altLang="en-US" dirty="0"/>
              <a:t> </a:t>
            </a:r>
            <a:r>
              <a:rPr lang="en-US" altLang="zh-CN" dirty="0" err="1"/>
              <a:t>idx</a:t>
            </a:r>
            <a:r>
              <a:rPr lang="en-US" altLang="zh-CN" dirty="0"/>
              <a:t>(a)=1, </a:t>
            </a:r>
            <a:r>
              <a:rPr lang="en-US" altLang="zh-CN" dirty="0" err="1"/>
              <a:t>idx</a:t>
            </a:r>
            <a:r>
              <a:rPr lang="en-US" altLang="zh-CN" dirty="0"/>
              <a:t>(b)=2, </a:t>
            </a:r>
            <a:r>
              <a:rPr lang="en-US" altLang="zh-CN" dirty="0" err="1"/>
              <a:t>idx</a:t>
            </a:r>
            <a:r>
              <a:rPr lang="en-US" altLang="zh-CN" dirty="0"/>
              <a:t>(c)=3,idx(d)=4</a:t>
            </a:r>
            <a:r>
              <a:rPr lang="zh-CN" altLang="en-US" dirty="0"/>
              <a:t>；</a:t>
            </a:r>
          </a:p>
          <a:p>
            <a:r>
              <a:rPr lang="zh-CN" altLang="en-US" dirty="0"/>
              <a:t>取</a:t>
            </a:r>
            <a:r>
              <a:rPr lang="en-US" altLang="zh-CN" dirty="0"/>
              <a:t>p=13 </a:t>
            </a:r>
            <a:r>
              <a:rPr lang="zh-CN" altLang="en-US" dirty="0"/>
              <a:t>，</a:t>
            </a:r>
            <a:r>
              <a:rPr lang="en-US" altLang="zh-CN" dirty="0"/>
              <a:t>mod=101</a:t>
            </a:r>
          </a:p>
          <a:p>
            <a:r>
              <a:rPr lang="en-US" altLang="zh-CN" dirty="0"/>
              <a:t>hash[0]=1</a:t>
            </a:r>
            <a:r>
              <a:rPr lang="zh-CN" altLang="en-US" dirty="0"/>
              <a:t>，表示 </a:t>
            </a:r>
            <a:r>
              <a:rPr lang="en-US" altLang="zh-CN" dirty="0"/>
              <a:t>a </a:t>
            </a:r>
            <a:r>
              <a:rPr lang="zh-CN" altLang="en-US" dirty="0"/>
              <a:t>映射为</a:t>
            </a:r>
            <a:r>
              <a:rPr lang="en-US" altLang="zh-CN" dirty="0"/>
              <a:t>1</a:t>
            </a:r>
          </a:p>
          <a:p>
            <a:r>
              <a:rPr lang="en-US" altLang="zh-CN" dirty="0"/>
              <a:t>hash[1]=(hash[0]*</a:t>
            </a:r>
            <a:r>
              <a:rPr lang="en-US" altLang="zh-CN" dirty="0" err="1"/>
              <a:t>p+idx</a:t>
            </a:r>
            <a:r>
              <a:rPr lang="en-US" altLang="zh-CN" dirty="0"/>
              <a:t>(b))%mod=15</a:t>
            </a:r>
            <a:r>
              <a:rPr lang="zh-CN" altLang="en-US" dirty="0"/>
              <a:t>，</a:t>
            </a:r>
            <a:r>
              <a:rPr lang="en-US" altLang="zh-CN" dirty="0"/>
              <a:t>ab </a:t>
            </a:r>
            <a:r>
              <a:rPr lang="zh-CN" altLang="en-US" dirty="0"/>
              <a:t>映射为 </a:t>
            </a:r>
            <a:r>
              <a:rPr lang="en-US" altLang="zh-CN" dirty="0"/>
              <a:t>15</a:t>
            </a:r>
          </a:p>
          <a:p>
            <a:r>
              <a:rPr lang="en-US" altLang="zh-CN" dirty="0"/>
              <a:t>hash[2]=(hash[1]*</a:t>
            </a:r>
            <a:r>
              <a:rPr lang="en-US" altLang="zh-CN" dirty="0" err="1"/>
              <a:t>p+idx</a:t>
            </a:r>
            <a:r>
              <a:rPr lang="en-US" altLang="zh-CN" dirty="0"/>
              <a:t>(c))%mod=97</a:t>
            </a:r>
          </a:p>
          <a:p>
            <a:r>
              <a:rPr lang="zh-CN" altLang="en-US" dirty="0"/>
              <a:t>这样，我们就把 </a:t>
            </a:r>
            <a:r>
              <a:rPr lang="en-US" altLang="zh-CN" dirty="0" err="1"/>
              <a:t>abc</a:t>
            </a:r>
            <a:r>
              <a:rPr lang="en-US" altLang="zh-CN" dirty="0"/>
              <a:t> </a:t>
            </a:r>
            <a:r>
              <a:rPr lang="zh-CN" altLang="en-US" dirty="0"/>
              <a:t>映射为 </a:t>
            </a:r>
            <a:r>
              <a:rPr lang="en-US" altLang="zh-CN" dirty="0"/>
              <a:t>97 </a:t>
            </a:r>
            <a:r>
              <a:rPr lang="zh-CN" altLang="en-US" dirty="0"/>
              <a:t>这个数字了</a:t>
            </a:r>
          </a:p>
        </p:txBody>
      </p:sp>
    </p:spTree>
    <p:extLst>
      <p:ext uri="{BB962C8B-B14F-4D97-AF65-F5344CB8AC3E}">
        <p14:creationId xmlns:p14="http://schemas.microsoft.com/office/powerpoint/2010/main" val="3670152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D4206F-F1B0-708F-1C87-B467391BF370}"/>
              </a:ext>
            </a:extLst>
          </p:cNvPr>
          <p:cNvSpPr>
            <a:spLocks noGrp="1"/>
          </p:cNvSpPr>
          <p:nvPr>
            <p:ph type="title"/>
          </p:nvPr>
        </p:nvSpPr>
        <p:spPr/>
        <p:txBody>
          <a:bodyPr/>
          <a:lstStyle/>
          <a:p>
            <a:r>
              <a:rPr lang="zh-CN" altLang="en-US" dirty="0"/>
              <a:t>应用</a:t>
            </a:r>
          </a:p>
        </p:txBody>
      </p:sp>
      <p:sp>
        <p:nvSpPr>
          <p:cNvPr id="3" name="内容占位符 2">
            <a:extLst>
              <a:ext uri="{FF2B5EF4-FFF2-40B4-BE49-F238E27FC236}">
                <a16:creationId xmlns:a16="http://schemas.microsoft.com/office/drawing/2014/main" id="{AA1116E1-B262-DA72-F3C0-B2A48B18A548}"/>
              </a:ext>
            </a:extLst>
          </p:cNvPr>
          <p:cNvSpPr>
            <a:spLocks noGrp="1"/>
          </p:cNvSpPr>
          <p:nvPr>
            <p:ph idx="1"/>
          </p:nvPr>
        </p:nvSpPr>
        <p:spPr/>
        <p:txBody>
          <a:bodyPr/>
          <a:lstStyle/>
          <a:p>
            <a:r>
              <a:rPr lang="zh-CN" altLang="en-US" dirty="0"/>
              <a:t>判断两个字符串是否一致</a:t>
            </a:r>
            <a:r>
              <a:rPr lang="en-US" altLang="zh-CN" dirty="0"/>
              <a:t>?</a:t>
            </a:r>
          </a:p>
          <a:p>
            <a:endParaRPr lang="en-US" altLang="zh-CN" dirty="0"/>
          </a:p>
          <a:p>
            <a:r>
              <a:rPr lang="en-US" altLang="zh-CN" dirty="0"/>
              <a:t>Hash</a:t>
            </a:r>
            <a:r>
              <a:rPr lang="zh-CN" altLang="en-US" dirty="0"/>
              <a:t>值不同肯定不同</a:t>
            </a:r>
            <a:endParaRPr lang="en-US" altLang="zh-CN" dirty="0"/>
          </a:p>
          <a:p>
            <a:r>
              <a:rPr lang="zh-CN" altLang="en-US" dirty="0"/>
              <a:t>认为</a:t>
            </a:r>
            <a:r>
              <a:rPr lang="en-US" altLang="zh-CN" dirty="0"/>
              <a:t>hash</a:t>
            </a:r>
            <a:r>
              <a:rPr lang="zh-CN" altLang="en-US" dirty="0"/>
              <a:t>值一致就是字符串一致</a:t>
            </a:r>
          </a:p>
          <a:p>
            <a:endParaRPr lang="zh-CN" altLang="en-US" dirty="0"/>
          </a:p>
        </p:txBody>
      </p:sp>
    </p:spTree>
    <p:extLst>
      <p:ext uri="{BB962C8B-B14F-4D97-AF65-F5344CB8AC3E}">
        <p14:creationId xmlns:p14="http://schemas.microsoft.com/office/powerpoint/2010/main" val="10269275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965015-EA82-5E6C-0221-5B5BB59204B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745407F-60A2-9B78-113F-6124DC05E79A}"/>
              </a:ext>
            </a:extLst>
          </p:cNvPr>
          <p:cNvSpPr>
            <a:spLocks noGrp="1"/>
          </p:cNvSpPr>
          <p:nvPr>
            <p:ph idx="1"/>
          </p:nvPr>
        </p:nvSpPr>
        <p:spPr/>
        <p:txBody>
          <a:bodyPr/>
          <a:lstStyle/>
          <a:p>
            <a:r>
              <a:rPr lang="zh-CN" altLang="en-US" dirty="0"/>
              <a:t>判断</a:t>
            </a:r>
            <a:r>
              <a:rPr lang="en-US" altLang="zh-CN" dirty="0"/>
              <a:t>B</a:t>
            </a:r>
            <a:r>
              <a:rPr lang="zh-CN" altLang="en-US" dirty="0"/>
              <a:t>是不是</a:t>
            </a:r>
            <a:r>
              <a:rPr lang="en-US" altLang="zh-CN" dirty="0"/>
              <a:t>A</a:t>
            </a:r>
            <a:r>
              <a:rPr lang="zh-CN" altLang="en-US" dirty="0"/>
              <a:t>的一个子串</a:t>
            </a:r>
            <a:r>
              <a:rPr lang="en-US" altLang="zh-CN" dirty="0"/>
              <a:t>?</a:t>
            </a:r>
          </a:p>
          <a:p>
            <a:r>
              <a:rPr lang="zh-CN" altLang="en-US" dirty="0"/>
              <a:t>若</a:t>
            </a:r>
            <a:r>
              <a:rPr lang="en-US" altLang="zh-CN" dirty="0"/>
              <a:t>A</a:t>
            </a:r>
            <a:r>
              <a:rPr lang="zh-CN" altLang="en-US" dirty="0"/>
              <a:t>的某个子串的</a:t>
            </a:r>
            <a:r>
              <a:rPr lang="en-US" altLang="zh-CN" dirty="0"/>
              <a:t>hash</a:t>
            </a:r>
            <a:r>
              <a:rPr lang="zh-CN" altLang="en-US" dirty="0"/>
              <a:t>值等于</a:t>
            </a:r>
            <a:r>
              <a:rPr lang="en-US" altLang="zh-CN" dirty="0"/>
              <a:t>B</a:t>
            </a:r>
            <a:r>
              <a:rPr lang="zh-CN" altLang="en-US" dirty="0"/>
              <a:t>的</a:t>
            </a:r>
            <a:r>
              <a:rPr lang="en-US" altLang="zh-CN" dirty="0"/>
              <a:t>hash</a:t>
            </a:r>
            <a:r>
              <a:rPr lang="zh-CN" altLang="en-US" dirty="0"/>
              <a:t>值则认为是，否则肯定不是</a:t>
            </a:r>
            <a:endParaRPr lang="en-US" altLang="zh-CN" dirty="0"/>
          </a:p>
          <a:p>
            <a:r>
              <a:rPr lang="en-US" altLang="zh-CN" dirty="0"/>
              <a:t>A</a:t>
            </a:r>
            <a:r>
              <a:rPr lang="zh-CN" altLang="en-US" dirty="0"/>
              <a:t>某个子串的</a:t>
            </a:r>
            <a:r>
              <a:rPr lang="en-US" altLang="zh-CN" dirty="0"/>
              <a:t>hash</a:t>
            </a:r>
            <a:r>
              <a:rPr lang="zh-CN" altLang="en-US" dirty="0"/>
              <a:t>值怎么求</a:t>
            </a:r>
            <a:endParaRPr lang="en-US" altLang="zh-CN" dirty="0"/>
          </a:p>
          <a:p>
            <a:endParaRPr lang="zh-CN" altLang="en-US" dirty="0"/>
          </a:p>
          <a:p>
            <a:endParaRPr lang="zh-CN" altLang="en-US" dirty="0"/>
          </a:p>
          <a:p>
            <a:endParaRPr lang="zh-CN" altLang="en-US" dirty="0"/>
          </a:p>
        </p:txBody>
      </p:sp>
    </p:spTree>
    <p:extLst>
      <p:ext uri="{BB962C8B-B14F-4D97-AF65-F5344CB8AC3E}">
        <p14:creationId xmlns:p14="http://schemas.microsoft.com/office/powerpoint/2010/main" val="15903462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69788-A7EF-4A17-C07C-B293A16F935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0A9DAEFA-C54A-A1D5-88FC-50F99A3F8EEB}"/>
              </a:ext>
            </a:extLst>
          </p:cNvPr>
          <p:cNvSpPr>
            <a:spLocks noGrp="1"/>
          </p:cNvSpPr>
          <p:nvPr>
            <p:ph idx="1"/>
          </p:nvPr>
        </p:nvSpPr>
        <p:spPr/>
        <p:txBody>
          <a:bodyPr/>
          <a:lstStyle/>
          <a:p>
            <a:r>
              <a:rPr lang="zh-CN" altLang="en-US" dirty="0"/>
              <a:t>我们看下</a:t>
            </a:r>
            <a:r>
              <a:rPr lang="en-US" altLang="zh-CN" dirty="0"/>
              <a:t>hash</a:t>
            </a:r>
            <a:r>
              <a:rPr lang="zh-CN" altLang="en-US" dirty="0"/>
              <a:t>的公式：</a:t>
            </a:r>
          </a:p>
          <a:p>
            <a:r>
              <a:rPr lang="en-US" altLang="zh-CN" dirty="0"/>
              <a:t>hash[</a:t>
            </a:r>
            <a:r>
              <a:rPr lang="en-US" altLang="zh-CN" dirty="0" err="1"/>
              <a:t>i</a:t>
            </a:r>
            <a:r>
              <a:rPr lang="en-US" altLang="zh-CN" dirty="0"/>
              <a:t>]=(hash[i-1]*</a:t>
            </a:r>
            <a:r>
              <a:rPr lang="en-US" altLang="zh-CN" dirty="0" err="1"/>
              <a:t>p+idx</a:t>
            </a:r>
            <a:r>
              <a:rPr lang="en-US" altLang="zh-CN" dirty="0"/>
              <a:t>(s[</a:t>
            </a:r>
            <a:r>
              <a:rPr lang="en-US" altLang="zh-CN" dirty="0" err="1"/>
              <a:t>i</a:t>
            </a:r>
            <a:r>
              <a:rPr lang="en-US" altLang="zh-CN" dirty="0"/>
              <a:t>]))%mod</a:t>
            </a:r>
          </a:p>
          <a:p>
            <a:r>
              <a:rPr lang="zh-CN" altLang="en-US" dirty="0"/>
              <a:t>这表示第 </a:t>
            </a:r>
            <a:r>
              <a:rPr lang="en-US" altLang="zh-CN" dirty="0" err="1"/>
              <a:t>i</a:t>
            </a:r>
            <a:r>
              <a:rPr lang="en-US" altLang="zh-CN" dirty="0"/>
              <a:t> </a:t>
            </a:r>
            <a:r>
              <a:rPr lang="zh-CN" altLang="en-US" dirty="0"/>
              <a:t>个前缀的</a:t>
            </a:r>
            <a:r>
              <a:rPr lang="en-US" altLang="zh-CN" dirty="0"/>
              <a:t>hash</a:t>
            </a:r>
            <a:r>
              <a:rPr lang="zh-CN" altLang="en-US" dirty="0"/>
              <a:t>值</a:t>
            </a:r>
          </a:p>
          <a:p>
            <a:r>
              <a:rPr lang="zh-CN" altLang="en-US" dirty="0"/>
              <a:t>那么，我要求</a:t>
            </a:r>
            <a:r>
              <a:rPr lang="en-US" altLang="zh-CN" dirty="0"/>
              <a:t>S[l…r]</a:t>
            </a:r>
            <a:r>
              <a:rPr lang="zh-CN" altLang="en-US" dirty="0"/>
              <a:t>这个子串的</a:t>
            </a:r>
            <a:r>
              <a:rPr lang="en-US" altLang="zh-CN" dirty="0"/>
              <a:t>hash</a:t>
            </a:r>
            <a:r>
              <a:rPr lang="zh-CN" altLang="en-US" dirty="0"/>
              <a:t>值</a:t>
            </a:r>
          </a:p>
          <a:p>
            <a:r>
              <a:rPr lang="en-US" altLang="zh-CN" sz="2800" dirty="0"/>
              <a:t>hash[</a:t>
            </a:r>
            <a:r>
              <a:rPr lang="en-US" altLang="zh-CN" sz="2800" dirty="0" err="1"/>
              <a:t>l..r</a:t>
            </a:r>
            <a:r>
              <a:rPr lang="en-US" altLang="zh-CN" sz="2800" dirty="0"/>
              <a:t>]=(hash[r]-hash[l-1]*(p^(r-1+1)))%mod</a:t>
            </a:r>
          </a:p>
          <a:p>
            <a:r>
              <a:rPr lang="zh-CN" altLang="en-US" dirty="0"/>
              <a:t>（假设字符串下标从</a:t>
            </a:r>
            <a:r>
              <a:rPr lang="en-US" altLang="zh-CN" dirty="0"/>
              <a:t>1</a:t>
            </a:r>
            <a:r>
              <a:rPr lang="zh-CN" altLang="en-US" dirty="0"/>
              <a:t>开始）</a:t>
            </a:r>
          </a:p>
          <a:p>
            <a:endParaRPr lang="zh-CN" altLang="en-US" dirty="0"/>
          </a:p>
          <a:p>
            <a:endParaRPr lang="zh-CN" altLang="en-US" dirty="0"/>
          </a:p>
        </p:txBody>
      </p:sp>
    </p:spTree>
    <p:extLst>
      <p:ext uri="{BB962C8B-B14F-4D97-AF65-F5344CB8AC3E}">
        <p14:creationId xmlns:p14="http://schemas.microsoft.com/office/powerpoint/2010/main" val="11524522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E16C7F-A41D-1AE4-A26F-31BA206AB674}"/>
              </a:ext>
            </a:extLst>
          </p:cNvPr>
          <p:cNvSpPr>
            <a:spLocks noGrp="1"/>
          </p:cNvSpPr>
          <p:nvPr>
            <p:ph type="title"/>
          </p:nvPr>
        </p:nvSpPr>
        <p:spPr/>
        <p:txBody>
          <a:bodyPr/>
          <a:lstStyle/>
          <a:p>
            <a:r>
              <a:rPr lang="zh-CN" altLang="en-US" dirty="0"/>
              <a:t>双</a:t>
            </a:r>
            <a:r>
              <a:rPr lang="en-US" altLang="zh-CN" dirty="0"/>
              <a:t>hash</a:t>
            </a:r>
            <a:endParaRPr lang="zh-CN" altLang="en-US" dirty="0"/>
          </a:p>
        </p:txBody>
      </p:sp>
      <p:sp>
        <p:nvSpPr>
          <p:cNvPr id="3" name="内容占位符 2">
            <a:extLst>
              <a:ext uri="{FF2B5EF4-FFF2-40B4-BE49-F238E27FC236}">
                <a16:creationId xmlns:a16="http://schemas.microsoft.com/office/drawing/2014/main" id="{9370C49C-E911-E9D9-BCD0-1FA2A9E410C6}"/>
              </a:ext>
            </a:extLst>
          </p:cNvPr>
          <p:cNvSpPr>
            <a:spLocks noGrp="1"/>
          </p:cNvSpPr>
          <p:nvPr>
            <p:ph idx="1"/>
          </p:nvPr>
        </p:nvSpPr>
        <p:spPr/>
        <p:txBody>
          <a:bodyPr/>
          <a:lstStyle/>
          <a:p>
            <a:r>
              <a:rPr lang="en-US" altLang="zh-CN" dirty="0"/>
              <a:t>     hash1[</a:t>
            </a:r>
            <a:r>
              <a:rPr lang="en-US" altLang="zh-CN" dirty="0" err="1"/>
              <a:t>i</a:t>
            </a:r>
            <a:r>
              <a:rPr lang="en-US" altLang="zh-CN" dirty="0"/>
              <a:t>]=(hash1[i-1]*</a:t>
            </a:r>
            <a:r>
              <a:rPr lang="en-US" altLang="zh-CN" dirty="0" err="1"/>
              <a:t>p+idx</a:t>
            </a:r>
            <a:r>
              <a:rPr lang="en-US" altLang="zh-CN" dirty="0"/>
              <a:t>(s[</a:t>
            </a:r>
            <a:r>
              <a:rPr lang="en-US" altLang="zh-CN" dirty="0" err="1"/>
              <a:t>i</a:t>
            </a:r>
            <a:r>
              <a:rPr lang="en-US" altLang="zh-CN" dirty="0"/>
              <a:t>]))%mod1</a:t>
            </a:r>
          </a:p>
          <a:p>
            <a:r>
              <a:rPr lang="en-US" altLang="zh-CN" dirty="0"/>
              <a:t>     hash2[</a:t>
            </a:r>
            <a:r>
              <a:rPr lang="en-US" altLang="zh-CN" dirty="0" err="1"/>
              <a:t>i</a:t>
            </a:r>
            <a:r>
              <a:rPr lang="en-US" altLang="zh-CN" dirty="0"/>
              <a:t>]=(hash2[i-1]*</a:t>
            </a:r>
            <a:r>
              <a:rPr lang="en-US" altLang="zh-CN" dirty="0" err="1"/>
              <a:t>p+idx</a:t>
            </a:r>
            <a:r>
              <a:rPr lang="en-US" altLang="zh-CN" dirty="0"/>
              <a:t>(s[</a:t>
            </a:r>
            <a:r>
              <a:rPr lang="en-US" altLang="zh-CN" dirty="0" err="1"/>
              <a:t>i</a:t>
            </a:r>
            <a:r>
              <a:rPr lang="en-US" altLang="zh-CN" dirty="0"/>
              <a:t>]))%mod2</a:t>
            </a:r>
          </a:p>
          <a:p>
            <a:r>
              <a:rPr lang="en-US" altLang="zh-CN" dirty="0"/>
              <a:t> mod1</a:t>
            </a:r>
            <a:r>
              <a:rPr lang="zh-CN" altLang="en-US" dirty="0"/>
              <a:t>一般取</a:t>
            </a:r>
            <a:r>
              <a:rPr lang="en-US" altLang="zh-CN" dirty="0"/>
              <a:t>1e9+7</a:t>
            </a:r>
            <a:r>
              <a:rPr lang="zh-CN" altLang="en-US" dirty="0"/>
              <a:t>，</a:t>
            </a:r>
            <a:r>
              <a:rPr lang="en-US" altLang="zh-CN" dirty="0"/>
              <a:t>mod2</a:t>
            </a:r>
            <a:r>
              <a:rPr lang="zh-CN" altLang="en-US" dirty="0"/>
              <a:t>一般取</a:t>
            </a:r>
            <a:r>
              <a:rPr lang="en-US" altLang="zh-CN" dirty="0"/>
              <a:t>1e9+9</a:t>
            </a:r>
            <a:r>
              <a:rPr lang="zh-CN" altLang="en-US" dirty="0"/>
              <a:t>为什么这么取？</a:t>
            </a:r>
            <a:endParaRPr lang="en-US" altLang="zh-CN" dirty="0"/>
          </a:p>
          <a:p>
            <a:r>
              <a:rPr lang="en-US" altLang="zh-CN" dirty="0"/>
              <a:t>1000000007</a:t>
            </a:r>
            <a:r>
              <a:rPr lang="zh-CN" altLang="en-US" dirty="0"/>
              <a:t>和</a:t>
            </a:r>
            <a:r>
              <a:rPr lang="en-US" altLang="zh-CN" dirty="0"/>
              <a:t>1000000009</a:t>
            </a:r>
            <a:r>
              <a:rPr lang="zh-CN" altLang="en-US" dirty="0"/>
              <a:t>是一对孪生素数，取它们，冲突的概率极低</a:t>
            </a:r>
          </a:p>
          <a:p>
            <a:endParaRPr lang="zh-CN" altLang="en-US" dirty="0"/>
          </a:p>
          <a:p>
            <a:endParaRPr lang="zh-CN" altLang="en-US" dirty="0"/>
          </a:p>
        </p:txBody>
      </p:sp>
    </p:spTree>
    <p:extLst>
      <p:ext uri="{BB962C8B-B14F-4D97-AF65-F5344CB8AC3E}">
        <p14:creationId xmlns:p14="http://schemas.microsoft.com/office/powerpoint/2010/main" val="3350909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descr="电脑萤幕&#10;&#10;低可信度描述已自动生成">
            <a:extLst>
              <a:ext uri="{FF2B5EF4-FFF2-40B4-BE49-F238E27FC236}">
                <a16:creationId xmlns:a16="http://schemas.microsoft.com/office/drawing/2014/main" id="{EF9F7AF0-3CDE-0D46-8CE7-A95DE8550E08}"/>
              </a:ext>
            </a:extLst>
          </p:cNvPr>
          <p:cNvPicPr>
            <a:picLocks noChangeAspect="1"/>
          </p:cNvPicPr>
          <p:nvPr/>
        </p:nvPicPr>
        <p:blipFill>
          <a:blip r:embed="rId3"/>
          <a:stretch>
            <a:fillRect/>
          </a:stretch>
        </p:blipFill>
        <p:spPr>
          <a:xfrm>
            <a:off x="0" y="0"/>
            <a:ext cx="12192000" cy="6858000"/>
          </a:xfrm>
          <a:prstGeom prst="rect">
            <a:avLst/>
          </a:prstGeom>
          <a:gradFill>
            <a:gsLst>
              <a:gs pos="1000">
                <a:srgbClr val="00FFAB"/>
              </a:gs>
              <a:gs pos="100000">
                <a:srgbClr val="00B2FF"/>
              </a:gs>
            </a:gsLst>
            <a:lin ang="3600000" scaled="0"/>
          </a:gradFill>
        </p:spPr>
      </p:pic>
      <p:pic>
        <p:nvPicPr>
          <p:cNvPr id="3" name="图片 2">
            <a:extLst>
              <a:ext uri="{FF2B5EF4-FFF2-40B4-BE49-F238E27FC236}">
                <a16:creationId xmlns:a16="http://schemas.microsoft.com/office/drawing/2014/main" id="{B7196DD2-777B-1C4D-81B7-B4C38E7EB9B8}"/>
              </a:ext>
            </a:extLst>
          </p:cNvPr>
          <p:cNvPicPr>
            <a:picLocks noChangeAspect="1"/>
          </p:cNvPicPr>
          <p:nvPr/>
        </p:nvPicPr>
        <p:blipFill>
          <a:blip r:embed="rId4"/>
          <a:srcRect/>
          <a:stretch/>
        </p:blipFill>
        <p:spPr>
          <a:xfrm rot="5400000">
            <a:off x="10777822" y="4379851"/>
            <a:ext cx="1719992" cy="156363"/>
          </a:xfrm>
          <a:prstGeom prst="rect">
            <a:avLst/>
          </a:prstGeom>
        </p:spPr>
      </p:pic>
      <p:pic>
        <p:nvPicPr>
          <p:cNvPr id="8" name="图片 7">
            <a:extLst>
              <a:ext uri="{FF2B5EF4-FFF2-40B4-BE49-F238E27FC236}">
                <a16:creationId xmlns:a16="http://schemas.microsoft.com/office/drawing/2014/main" id="{03A8686E-28F7-0748-80D0-A5C600F3B513}"/>
              </a:ext>
            </a:extLst>
          </p:cNvPr>
          <p:cNvPicPr>
            <a:picLocks noChangeAspect="1"/>
          </p:cNvPicPr>
          <p:nvPr/>
        </p:nvPicPr>
        <p:blipFill>
          <a:blip r:embed="rId5"/>
          <a:stretch>
            <a:fillRect/>
          </a:stretch>
        </p:blipFill>
        <p:spPr>
          <a:xfrm>
            <a:off x="554182" y="6314620"/>
            <a:ext cx="11083636" cy="7225"/>
          </a:xfrm>
          <a:prstGeom prst="rect">
            <a:avLst/>
          </a:prstGeom>
        </p:spPr>
      </p:pic>
      <p:pic>
        <p:nvPicPr>
          <p:cNvPr id="11" name="图片 10" descr="图标&#10;&#10;描述已自动生成">
            <a:extLst>
              <a:ext uri="{FF2B5EF4-FFF2-40B4-BE49-F238E27FC236}">
                <a16:creationId xmlns:a16="http://schemas.microsoft.com/office/drawing/2014/main" id="{182B51EC-3200-204F-A1BC-6CEC39F1030D}"/>
              </a:ext>
            </a:extLst>
          </p:cNvPr>
          <p:cNvPicPr>
            <a:picLocks noChangeAspect="1"/>
          </p:cNvPicPr>
          <p:nvPr/>
        </p:nvPicPr>
        <p:blipFill>
          <a:blip r:embed="rId6"/>
          <a:stretch>
            <a:fillRect/>
          </a:stretch>
        </p:blipFill>
        <p:spPr>
          <a:xfrm>
            <a:off x="554182" y="6457171"/>
            <a:ext cx="1706398" cy="187516"/>
          </a:xfrm>
          <a:prstGeom prst="rect">
            <a:avLst/>
          </a:prstGeom>
        </p:spPr>
      </p:pic>
      <p:pic>
        <p:nvPicPr>
          <p:cNvPr id="13" name="图片 12">
            <a:extLst>
              <a:ext uri="{FF2B5EF4-FFF2-40B4-BE49-F238E27FC236}">
                <a16:creationId xmlns:a16="http://schemas.microsoft.com/office/drawing/2014/main" id="{51EC2A79-A762-1844-BF9B-10AB4446660B}"/>
              </a:ext>
            </a:extLst>
          </p:cNvPr>
          <p:cNvPicPr>
            <a:picLocks noChangeAspect="1"/>
          </p:cNvPicPr>
          <p:nvPr/>
        </p:nvPicPr>
        <p:blipFill>
          <a:blip r:embed="rId7"/>
          <a:stretch>
            <a:fillRect/>
          </a:stretch>
        </p:blipFill>
        <p:spPr>
          <a:xfrm>
            <a:off x="9741363" y="6461479"/>
            <a:ext cx="1922736" cy="187515"/>
          </a:xfrm>
          <a:prstGeom prst="rect">
            <a:avLst/>
          </a:prstGeom>
        </p:spPr>
      </p:pic>
      <p:sp>
        <p:nvSpPr>
          <p:cNvPr id="15" name="文本框 14">
            <a:extLst>
              <a:ext uri="{FF2B5EF4-FFF2-40B4-BE49-F238E27FC236}">
                <a16:creationId xmlns:a16="http://schemas.microsoft.com/office/drawing/2014/main" id="{CC979BDE-3A92-5B4E-AECA-8533E27E9049}"/>
              </a:ext>
            </a:extLst>
          </p:cNvPr>
          <p:cNvSpPr txBox="1"/>
          <p:nvPr/>
        </p:nvSpPr>
        <p:spPr>
          <a:xfrm>
            <a:off x="601400" y="3132839"/>
            <a:ext cx="9095513" cy="2554545"/>
          </a:xfrm>
          <a:prstGeom prst="rect">
            <a:avLst/>
          </a:prstGeom>
          <a:noFill/>
        </p:spPr>
        <p:txBody>
          <a:bodyPr wrap="square" rtlCol="0">
            <a:spAutoFit/>
          </a:bodyPr>
          <a:lstStyle/>
          <a:p>
            <a:r>
              <a:rPr lang="en-US" altLang="zh-CN" sz="16000" b="1" dirty="0">
                <a:solidFill>
                  <a:schemeClr val="bg1"/>
                </a:solidFill>
                <a:latin typeface="Montserrat SemiBold" pitchFamily="2" charset="0"/>
                <a:ea typeface="HarmonyOS Sans SC Black" pitchFamily="2" charset="-122"/>
              </a:rPr>
              <a:t>Thanks!</a:t>
            </a:r>
          </a:p>
        </p:txBody>
      </p:sp>
      <p:sp>
        <p:nvSpPr>
          <p:cNvPr id="16" name="文本框 15">
            <a:extLst>
              <a:ext uri="{FF2B5EF4-FFF2-40B4-BE49-F238E27FC236}">
                <a16:creationId xmlns:a16="http://schemas.microsoft.com/office/drawing/2014/main" id="{232164DD-70EB-224C-8049-FC9BC2517599}"/>
              </a:ext>
            </a:extLst>
          </p:cNvPr>
          <p:cNvSpPr txBox="1"/>
          <p:nvPr/>
        </p:nvSpPr>
        <p:spPr>
          <a:xfrm>
            <a:off x="601400" y="404919"/>
            <a:ext cx="10482236" cy="1400320"/>
          </a:xfrm>
          <a:prstGeom prst="rect">
            <a:avLst/>
          </a:prstGeom>
          <a:noFill/>
        </p:spPr>
        <p:txBody>
          <a:bodyPr wrap="square" rtlCol="0">
            <a:spAutoFit/>
          </a:bodyPr>
          <a:lstStyle/>
          <a:p>
            <a:pPr>
              <a:lnSpc>
                <a:spcPct val="150000"/>
              </a:lnSpc>
            </a:pPr>
            <a:r>
              <a:rPr lang="zh-CN" altLang="en-US" sz="3000" dirty="0">
                <a:solidFill>
                  <a:schemeClr val="bg1"/>
                </a:solidFill>
                <a:effectLst/>
                <a:latin typeface="HarmonyOS Sans SC" pitchFamily="2" charset="-122"/>
                <a:ea typeface="HarmonyOS Sans SC" pitchFamily="2" charset="-122"/>
              </a:rPr>
              <a:t>感谢</a:t>
            </a:r>
            <a:r>
              <a:rPr lang="en" altLang="zh-CN" sz="3000" dirty="0" err="1">
                <a:solidFill>
                  <a:schemeClr val="bg1"/>
                </a:solidFill>
                <a:effectLst/>
                <a:latin typeface="HarmonyOS Sans SC" pitchFamily="2" charset="-122"/>
                <a:ea typeface="HarmonyOS Sans SC" pitchFamily="2" charset="-122"/>
              </a:rPr>
              <a:t>qcjj</a:t>
            </a:r>
            <a:r>
              <a:rPr lang="zh-CN" altLang="en-US" sz="3000" dirty="0">
                <a:solidFill>
                  <a:schemeClr val="bg1"/>
                </a:solidFill>
                <a:effectLst/>
                <a:latin typeface="HarmonyOS Sans SC" pitchFamily="2" charset="-122"/>
                <a:ea typeface="HarmonyOS Sans SC" pitchFamily="2" charset="-122"/>
              </a:rPr>
              <a:t>和验题人的帮助</a:t>
            </a:r>
            <a:br>
              <a:rPr lang="zh-CN" altLang="en-US" sz="3000" dirty="0">
                <a:solidFill>
                  <a:schemeClr val="bg1"/>
                </a:solidFill>
                <a:effectLst/>
                <a:latin typeface="HarmonyOS Sans SC" pitchFamily="2" charset="-122"/>
                <a:ea typeface="HarmonyOS Sans SC" pitchFamily="2" charset="-122"/>
              </a:rPr>
            </a:br>
            <a:r>
              <a:rPr lang="zh-CN" altLang="en-US" sz="3000" dirty="0">
                <a:solidFill>
                  <a:schemeClr val="bg1"/>
                </a:solidFill>
                <a:effectLst/>
                <a:latin typeface="HarmonyOS Sans SC" pitchFamily="2" charset="-122"/>
                <a:ea typeface="HarmonyOS Sans SC" pitchFamily="2" charset="-122"/>
              </a:rPr>
              <a:t>感谢做</a:t>
            </a:r>
            <a:r>
              <a:rPr lang="zh-CN" altLang="en-US" sz="3000">
                <a:solidFill>
                  <a:schemeClr val="bg1"/>
                </a:solidFill>
                <a:effectLst/>
                <a:latin typeface="HarmonyOS Sans SC" pitchFamily="2" charset="-122"/>
                <a:ea typeface="HarmonyOS Sans SC" pitchFamily="2" charset="-122"/>
              </a:rPr>
              <a:t>题的同学们</a:t>
            </a:r>
            <a:r>
              <a:rPr lang="zh-CN" altLang="en-US" sz="3000" dirty="0">
                <a:solidFill>
                  <a:schemeClr val="bg1"/>
                </a:solidFill>
                <a:effectLst/>
                <a:latin typeface="HarmonyOS Sans SC" pitchFamily="2" charset="-122"/>
                <a:ea typeface="HarmonyOS Sans SC" pitchFamily="2" charset="-122"/>
              </a:rPr>
              <a:t>来捧场</a:t>
            </a:r>
            <a:r>
              <a:rPr lang="en-US" altLang="zh-CN" sz="3000" dirty="0">
                <a:solidFill>
                  <a:schemeClr val="bg1"/>
                </a:solidFill>
                <a:effectLst/>
                <a:latin typeface="HarmonyOS Sans SC" pitchFamily="2" charset="-122"/>
                <a:ea typeface="HarmonyOS Sans SC" pitchFamily="2" charset="-122"/>
              </a:rPr>
              <a:t>~</a:t>
            </a:r>
            <a:endParaRPr lang="en-US" altLang="zh-CN" sz="3000" dirty="0">
              <a:solidFill>
                <a:schemeClr val="bg1"/>
              </a:solidFill>
              <a:latin typeface="HarmonyOS Sans SC" pitchFamily="2" charset="-122"/>
              <a:ea typeface="HarmonyOS Sans SC" pitchFamily="2" charset="-122"/>
            </a:endParaRPr>
          </a:p>
        </p:txBody>
      </p:sp>
      <p:pic>
        <p:nvPicPr>
          <p:cNvPr id="2" name="图片 1">
            <a:extLst>
              <a:ext uri="{FF2B5EF4-FFF2-40B4-BE49-F238E27FC236}">
                <a16:creationId xmlns:a16="http://schemas.microsoft.com/office/drawing/2014/main" id="{2E5F99A1-FFCD-50F9-6E80-D7CC91D37A88}"/>
              </a:ext>
            </a:extLst>
          </p:cNvPr>
          <p:cNvPicPr>
            <a:picLocks noChangeAspect="1"/>
          </p:cNvPicPr>
          <p:nvPr/>
        </p:nvPicPr>
        <p:blipFill>
          <a:blip r:embed="rId8"/>
          <a:srcRect/>
          <a:stretch/>
        </p:blipFill>
        <p:spPr>
          <a:xfrm>
            <a:off x="9675040" y="192539"/>
            <a:ext cx="2363414" cy="786586"/>
          </a:xfrm>
          <a:prstGeom prst="rect">
            <a:avLst/>
          </a:prstGeom>
        </p:spPr>
      </p:pic>
    </p:spTree>
    <p:extLst>
      <p:ext uri="{BB962C8B-B14F-4D97-AF65-F5344CB8AC3E}">
        <p14:creationId xmlns:p14="http://schemas.microsoft.com/office/powerpoint/2010/main" val="2268413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39E15F-3263-21A4-72D4-086E22AFB9F5}"/>
              </a:ext>
            </a:extLst>
          </p:cNvPr>
          <p:cNvSpPr>
            <a:spLocks noGrp="1"/>
          </p:cNvSpPr>
          <p:nvPr>
            <p:ph type="title"/>
          </p:nvPr>
        </p:nvSpPr>
        <p:spPr/>
        <p:txBody>
          <a:bodyPr/>
          <a:lstStyle/>
          <a:p>
            <a:r>
              <a:rPr lang="en-US" altLang="zh-CN" dirty="0"/>
              <a:t>B-</a:t>
            </a:r>
            <a:r>
              <a:rPr lang="zh-CN" altLang="en-US" b="0" i="0" dirty="0">
                <a:solidFill>
                  <a:srgbClr val="FFFFFF"/>
                </a:solidFill>
                <a:effectLst/>
                <a:latin typeface="system"/>
              </a:rPr>
              <a:t>智乃的数字手串</a:t>
            </a:r>
            <a:endParaRPr lang="zh-CN" altLang="en-US" dirty="0"/>
          </a:p>
        </p:txBody>
      </p:sp>
      <p:sp>
        <p:nvSpPr>
          <p:cNvPr id="3" name="内容占位符 2">
            <a:extLst>
              <a:ext uri="{FF2B5EF4-FFF2-40B4-BE49-F238E27FC236}">
                <a16:creationId xmlns:a16="http://schemas.microsoft.com/office/drawing/2014/main" id="{48FD5CEE-3B4C-0330-7E9A-97A19312985B}"/>
              </a:ext>
            </a:extLst>
          </p:cNvPr>
          <p:cNvSpPr>
            <a:spLocks noGrp="1"/>
          </p:cNvSpPr>
          <p:nvPr>
            <p:ph idx="1"/>
          </p:nvPr>
        </p:nvSpPr>
        <p:spPr/>
        <p:txBody>
          <a:bodyPr>
            <a:normAutofit fontScale="77500" lnSpcReduction="20000"/>
          </a:bodyPr>
          <a:lstStyle/>
          <a:p>
            <a:pPr>
              <a:lnSpc>
                <a:spcPct val="120000"/>
              </a:lnSpc>
            </a:pPr>
            <a:r>
              <a:rPr lang="zh-CN" altLang="en-US" dirty="0"/>
              <a:t>智乃有一个数字手串，数字手串上有</a:t>
            </a:r>
            <a:r>
              <a:rPr lang="en-US" altLang="zh-CN" dirty="0"/>
              <a:t>N</a:t>
            </a:r>
            <a:r>
              <a:rPr lang="zh-CN" altLang="en-US" dirty="0"/>
              <a:t>个数字，第</a:t>
            </a:r>
            <a:r>
              <a:rPr lang="en-US" altLang="zh-CN" dirty="0"/>
              <a:t>N</a:t>
            </a:r>
            <a:r>
              <a:rPr lang="zh-CN" altLang="en-US" dirty="0"/>
              <a:t>个数字与第</a:t>
            </a:r>
            <a:r>
              <a:rPr lang="en-US" altLang="zh-CN" dirty="0"/>
              <a:t>1</a:t>
            </a:r>
            <a:r>
              <a:rPr lang="zh-CN" altLang="en-US" dirty="0"/>
              <a:t>个数字相邻。智乃决定和清楚姐姐玩一个游戏。</a:t>
            </a:r>
            <a:endParaRPr lang="en-US" altLang="zh-CN" dirty="0"/>
          </a:p>
          <a:p>
            <a:pPr>
              <a:lnSpc>
                <a:spcPct val="120000"/>
              </a:lnSpc>
            </a:pPr>
            <a:r>
              <a:rPr lang="zh-CN" altLang="en-US" dirty="0"/>
              <a:t>两个人轮流从数字手串上进行取数和交换的操作，当且仅当某两个相邻数字的和为偶数时，可以拿走这两个相邻数字中的任意一个，取数后将剩下的数字按照它们之前的相对顺序重新紧凑排列并选择两个数字交换他们的值，例如一开始的数字环为</a:t>
            </a:r>
            <a:r>
              <a:rPr lang="en-US" altLang="zh-CN" dirty="0"/>
              <a:t>[1,3,2,5,4,7]</a:t>
            </a:r>
            <a:r>
              <a:rPr lang="zh-CN" altLang="en-US" dirty="0"/>
              <a:t>，取走数字</a:t>
            </a:r>
            <a:r>
              <a:rPr lang="en-US" altLang="zh-CN" dirty="0"/>
              <a:t>3</a:t>
            </a:r>
            <a:r>
              <a:rPr lang="zh-CN" altLang="en-US" dirty="0"/>
              <a:t>后，数字手串变为</a:t>
            </a:r>
            <a:r>
              <a:rPr lang="en-US" altLang="zh-CN" dirty="0"/>
              <a:t>[1,2,5,4,7]</a:t>
            </a:r>
            <a:r>
              <a:rPr lang="zh-CN" altLang="en-US" dirty="0"/>
              <a:t>，接下来还可以选择两个数字交换他们的值，例如交换</a:t>
            </a:r>
            <a:r>
              <a:rPr lang="en-US" altLang="zh-CN" dirty="0"/>
              <a:t>1</a:t>
            </a:r>
            <a:r>
              <a:rPr lang="zh-CN" altLang="en-US" dirty="0"/>
              <a:t>和</a:t>
            </a:r>
            <a:r>
              <a:rPr lang="en-US" altLang="zh-CN" dirty="0"/>
              <a:t>2</a:t>
            </a:r>
            <a:r>
              <a:rPr lang="zh-CN" altLang="en-US" dirty="0"/>
              <a:t>变为</a:t>
            </a:r>
            <a:r>
              <a:rPr lang="en-US" altLang="zh-CN" dirty="0"/>
              <a:t>[2,1,5,4,7]</a:t>
            </a:r>
            <a:r>
              <a:rPr lang="zh-CN" altLang="en-US" dirty="0"/>
              <a:t>。（玩家在交换这个环节也可以选择跳过不进行任何交换操作）。</a:t>
            </a:r>
            <a:endParaRPr lang="en-US" altLang="zh-CN" dirty="0"/>
          </a:p>
          <a:p>
            <a:pPr>
              <a:lnSpc>
                <a:spcPct val="120000"/>
              </a:lnSpc>
            </a:pPr>
            <a:r>
              <a:rPr lang="zh-CN" altLang="en-US" dirty="0"/>
              <a:t>若数字手串的尺寸为</a:t>
            </a:r>
            <a:r>
              <a:rPr lang="en-US" altLang="zh-CN" dirty="0"/>
              <a:t>1</a:t>
            </a:r>
            <a:r>
              <a:rPr lang="zh-CN" altLang="en-US" dirty="0"/>
              <a:t>，则玩家可以直接取走最后一个数字并获得游戏的胜利。</a:t>
            </a:r>
            <a:endParaRPr lang="en-US" altLang="zh-CN" dirty="0"/>
          </a:p>
          <a:p>
            <a:pPr>
              <a:lnSpc>
                <a:spcPct val="120000"/>
              </a:lnSpc>
            </a:pPr>
            <a:r>
              <a:rPr lang="zh-CN" altLang="en-US" dirty="0"/>
              <a:t>若玩家不能进行取数操作，则该玩家失败输掉游戏。</a:t>
            </a:r>
            <a:endParaRPr lang="en-US" altLang="zh-CN" dirty="0"/>
          </a:p>
          <a:p>
            <a:pPr>
              <a:lnSpc>
                <a:spcPct val="120000"/>
              </a:lnSpc>
            </a:pPr>
            <a:r>
              <a:rPr lang="zh-CN" altLang="en-US" dirty="0"/>
              <a:t>现在清楚姐姐先手取数，若两个人都采取最优策略，谁将获胜？</a:t>
            </a:r>
            <a:endParaRPr lang="en-US" altLang="zh-CN" dirty="0"/>
          </a:p>
        </p:txBody>
      </p:sp>
    </p:spTree>
    <p:extLst>
      <p:ext uri="{BB962C8B-B14F-4D97-AF65-F5344CB8AC3E}">
        <p14:creationId xmlns:p14="http://schemas.microsoft.com/office/powerpoint/2010/main" val="1057555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94A404-88C0-4D0D-FFAD-86670FF643F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88E91A7-CE9B-7150-7C34-18A1F022F106}"/>
              </a:ext>
            </a:extLst>
          </p:cNvPr>
          <p:cNvSpPr>
            <a:spLocks noGrp="1"/>
          </p:cNvSpPr>
          <p:nvPr>
            <p:ph idx="1"/>
          </p:nvPr>
        </p:nvSpPr>
        <p:spPr/>
        <p:txBody>
          <a:bodyPr>
            <a:normAutofit fontScale="70000" lnSpcReduction="20000"/>
          </a:bodyPr>
          <a:lstStyle/>
          <a:p>
            <a:pPr>
              <a:lnSpc>
                <a:spcPct val="120000"/>
              </a:lnSpc>
            </a:pPr>
            <a:r>
              <a:rPr lang="zh-CN" altLang="en-US" dirty="0"/>
              <a:t>博弈论，亦名“对策论”、“赛局理论”，属应用数学的一个分支， 表示在多决策主体之间行为具有相互作用时，各主体根据所掌握信息及对自身能力的认知，做出有利于自己的决策的一种行为理论。在生物学、经济学、国际关系、计算机科学、政治学、军事战略和其他很多学科都有广泛的应用。博弈论主要研究公式化了的激励结构间的相互作用。是研究具有斗争或竞争性质现象的数学理论和方法。也是运筹学的一个重要学科。</a:t>
            </a:r>
            <a:endParaRPr lang="en-US" altLang="zh-CN" dirty="0"/>
          </a:p>
          <a:p>
            <a:pPr>
              <a:lnSpc>
                <a:spcPct val="120000"/>
              </a:lnSpc>
            </a:pPr>
            <a:r>
              <a:rPr lang="en-US" altLang="zh-CN" dirty="0"/>
              <a:t>1928</a:t>
            </a:r>
            <a:r>
              <a:rPr lang="zh-CN" altLang="en-US" dirty="0"/>
              <a:t>年，冯</a:t>
            </a:r>
            <a:r>
              <a:rPr lang="en-US" altLang="zh-CN" dirty="0"/>
              <a:t>·</a:t>
            </a:r>
            <a:r>
              <a:rPr lang="zh-CN" altLang="en-US" dirty="0"/>
              <a:t>诺依曼证明了博弈论的基本原理，从而宣告了博弈论的正式诞生。</a:t>
            </a:r>
            <a:r>
              <a:rPr lang="en-US" altLang="zh-CN" dirty="0"/>
              <a:t>1944</a:t>
            </a:r>
            <a:r>
              <a:rPr lang="zh-CN" altLang="en-US" dirty="0"/>
              <a:t>年，冯</a:t>
            </a:r>
            <a:r>
              <a:rPr lang="en-US" altLang="zh-CN" dirty="0"/>
              <a:t>·</a:t>
            </a:r>
            <a:r>
              <a:rPr lang="zh-CN" altLang="en-US" dirty="0"/>
              <a:t>诺依曼和摩根斯坦共著的划时代巨著</a:t>
            </a:r>
            <a:r>
              <a:rPr lang="en-US" altLang="zh-CN" dirty="0"/>
              <a:t>《</a:t>
            </a:r>
            <a:r>
              <a:rPr lang="zh-CN" altLang="en-US" dirty="0"/>
              <a:t>博弈论与经济行为</a:t>
            </a:r>
            <a:r>
              <a:rPr lang="en-US" altLang="zh-CN" dirty="0"/>
              <a:t>》</a:t>
            </a:r>
            <a:r>
              <a:rPr lang="zh-CN" altLang="en-US" dirty="0"/>
              <a:t>将二人博弈推广到</a:t>
            </a:r>
            <a:r>
              <a:rPr lang="en-US" altLang="zh-CN" dirty="0"/>
              <a:t>n</a:t>
            </a:r>
            <a:r>
              <a:rPr lang="zh-CN" altLang="en-US" dirty="0"/>
              <a:t>人博弈结构并将博弈论系统地应用于经济领域，从而奠定了这一学科的基础和理论体系。</a:t>
            </a:r>
          </a:p>
          <a:p>
            <a:pPr>
              <a:lnSpc>
                <a:spcPct val="120000"/>
              </a:lnSpc>
            </a:pPr>
            <a:r>
              <a:rPr lang="en-US" altLang="zh-CN" dirty="0"/>
              <a:t>1950</a:t>
            </a:r>
            <a:r>
              <a:rPr lang="zh-CN" altLang="en-US" dirty="0"/>
              <a:t>年～</a:t>
            </a:r>
            <a:r>
              <a:rPr lang="en-US" altLang="zh-CN" dirty="0"/>
              <a:t>1951</a:t>
            </a:r>
            <a:r>
              <a:rPr lang="zh-CN" altLang="en-US" dirty="0"/>
              <a:t>年，约翰</a:t>
            </a:r>
            <a:r>
              <a:rPr lang="en-US" altLang="zh-CN" dirty="0"/>
              <a:t>·</a:t>
            </a:r>
            <a:r>
              <a:rPr lang="zh-CN" altLang="en-US" dirty="0"/>
              <a:t>福布斯</a:t>
            </a:r>
            <a:r>
              <a:rPr lang="en-US" altLang="zh-CN" dirty="0"/>
              <a:t>·</a:t>
            </a:r>
            <a:r>
              <a:rPr lang="zh-CN" altLang="en-US" dirty="0"/>
              <a:t>纳什（</a:t>
            </a:r>
            <a:r>
              <a:rPr lang="en-US" altLang="zh-CN" dirty="0"/>
              <a:t>John Forbes Nash Jr</a:t>
            </a:r>
            <a:r>
              <a:rPr lang="zh-CN" altLang="en-US" dirty="0"/>
              <a:t>）利用不动点定理证明了均衡点的存在，为博弈论的一般化奠定了坚实的基础。纳什的开创性论文</a:t>
            </a:r>
            <a:r>
              <a:rPr lang="en-US" altLang="zh-CN" dirty="0"/>
              <a:t>《n</a:t>
            </a:r>
            <a:r>
              <a:rPr lang="zh-CN" altLang="en-US" dirty="0"/>
              <a:t>人博弈的均衡点</a:t>
            </a:r>
            <a:r>
              <a:rPr lang="en-US" altLang="zh-CN" dirty="0"/>
              <a:t>》</a:t>
            </a:r>
            <a:r>
              <a:rPr lang="zh-CN" altLang="en-US" dirty="0"/>
              <a:t>（</a:t>
            </a:r>
            <a:r>
              <a:rPr lang="en-US" altLang="zh-CN" dirty="0"/>
              <a:t>1950</a:t>
            </a:r>
            <a:r>
              <a:rPr lang="zh-CN" altLang="en-US" dirty="0"/>
              <a:t>），</a:t>
            </a:r>
            <a:r>
              <a:rPr lang="en-US" altLang="zh-CN" dirty="0"/>
              <a:t>《</a:t>
            </a:r>
            <a:r>
              <a:rPr lang="zh-CN" altLang="en-US" dirty="0"/>
              <a:t>非合作博弈</a:t>
            </a:r>
            <a:r>
              <a:rPr lang="en-US" altLang="zh-CN" dirty="0"/>
              <a:t>》</a:t>
            </a:r>
            <a:r>
              <a:rPr lang="zh-CN" altLang="en-US" dirty="0"/>
              <a:t>（</a:t>
            </a:r>
            <a:r>
              <a:rPr lang="en-US" altLang="zh-CN" dirty="0"/>
              <a:t>1951</a:t>
            </a:r>
            <a:r>
              <a:rPr lang="zh-CN" altLang="en-US" dirty="0"/>
              <a:t>）等等，给出了纳什均衡的概念和均衡存在定理。此外，莱因哈德</a:t>
            </a:r>
            <a:r>
              <a:rPr lang="en-US" altLang="zh-CN" dirty="0"/>
              <a:t>·</a:t>
            </a:r>
            <a:r>
              <a:rPr lang="zh-CN" altLang="en-US" dirty="0"/>
              <a:t>泽尔腾、约翰</a:t>
            </a:r>
            <a:r>
              <a:rPr lang="en-US" altLang="zh-CN" dirty="0"/>
              <a:t>·</a:t>
            </a:r>
            <a:r>
              <a:rPr lang="zh-CN" altLang="en-US" dirty="0"/>
              <a:t>海萨尼的研究也对博弈论发展起到推动作用。今天博弈论已发展成一门较完善的学科。</a:t>
            </a:r>
          </a:p>
        </p:txBody>
      </p:sp>
    </p:spTree>
    <p:extLst>
      <p:ext uri="{BB962C8B-B14F-4D97-AF65-F5344CB8AC3E}">
        <p14:creationId xmlns:p14="http://schemas.microsoft.com/office/powerpoint/2010/main" val="3796923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698486-41CC-D181-4F95-F13418AE5375}"/>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CC765B3-8EBB-4A35-9EE9-9EBA837668ED}"/>
              </a:ext>
            </a:extLst>
          </p:cNvPr>
          <p:cNvSpPr>
            <a:spLocks noGrp="1"/>
          </p:cNvSpPr>
          <p:nvPr>
            <p:ph idx="1"/>
          </p:nvPr>
        </p:nvSpPr>
        <p:spPr/>
        <p:txBody>
          <a:bodyPr/>
          <a:lstStyle/>
          <a:p>
            <a:r>
              <a:rPr lang="en-US" altLang="zh-CN" dirty="0"/>
              <a:t>N</a:t>
            </a:r>
            <a:r>
              <a:rPr lang="zh-CN" altLang="en-US" dirty="0"/>
              <a:t>个小球 围成一圈  每次可取不超过</a:t>
            </a:r>
            <a:r>
              <a:rPr lang="en-US" altLang="zh-CN" dirty="0"/>
              <a:t>k</a:t>
            </a:r>
            <a:r>
              <a:rPr lang="zh-CN" altLang="en-US" dirty="0"/>
              <a:t>个的连续的若干个</a:t>
            </a:r>
            <a:endParaRPr lang="en-US" altLang="zh-CN" dirty="0"/>
          </a:p>
          <a:p>
            <a:r>
              <a:rPr lang="zh-CN" altLang="en-US" dirty="0"/>
              <a:t>取完了之后产生了空位 空位两侧的就不连续了</a:t>
            </a:r>
            <a:endParaRPr lang="en-US" altLang="zh-CN" dirty="0"/>
          </a:p>
          <a:p>
            <a:r>
              <a:rPr lang="zh-CN" altLang="en-US" dirty="0"/>
              <a:t>先手必胜还是后手必胜</a:t>
            </a:r>
          </a:p>
        </p:txBody>
      </p:sp>
    </p:spTree>
    <p:extLst>
      <p:ext uri="{BB962C8B-B14F-4D97-AF65-F5344CB8AC3E}">
        <p14:creationId xmlns:p14="http://schemas.microsoft.com/office/powerpoint/2010/main" val="4247310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C3502D-9A93-01BD-76E5-F5545F90E9B5}"/>
              </a:ext>
            </a:extLst>
          </p:cNvPr>
          <p:cNvSpPr>
            <a:spLocks noGrp="1"/>
          </p:cNvSpPr>
          <p:nvPr>
            <p:ph type="title"/>
          </p:nvPr>
        </p:nvSpPr>
        <p:spPr/>
        <p:txBody>
          <a:bodyPr/>
          <a:lstStyle/>
          <a:p>
            <a:r>
              <a:rPr lang="en-US" altLang="zh-CN" dirty="0"/>
              <a:t>2019 </a:t>
            </a:r>
            <a:r>
              <a:rPr lang="en-US" altLang="zh-CN" dirty="0" err="1"/>
              <a:t>HongKong</a:t>
            </a:r>
            <a:r>
              <a:rPr lang="en-US" altLang="zh-CN" dirty="0"/>
              <a:t> B</a:t>
            </a:r>
            <a:endParaRPr lang="zh-CN" altLang="en-US" dirty="0"/>
          </a:p>
        </p:txBody>
      </p:sp>
      <p:sp>
        <p:nvSpPr>
          <p:cNvPr id="3" name="内容占位符 2">
            <a:extLst>
              <a:ext uri="{FF2B5EF4-FFF2-40B4-BE49-F238E27FC236}">
                <a16:creationId xmlns:a16="http://schemas.microsoft.com/office/drawing/2014/main" id="{1828B063-E055-2B09-5FB4-D3ECC9B16440}"/>
              </a:ext>
            </a:extLst>
          </p:cNvPr>
          <p:cNvSpPr>
            <a:spLocks noGrp="1"/>
          </p:cNvSpPr>
          <p:nvPr>
            <p:ph idx="1"/>
          </p:nvPr>
        </p:nvSpPr>
        <p:spPr/>
        <p:txBody>
          <a:bodyPr/>
          <a:lstStyle/>
          <a:p>
            <a:r>
              <a:rPr lang="zh-CN" altLang="en-US" dirty="0"/>
              <a:t>给定一个二叉树，每次</a:t>
            </a:r>
            <a:r>
              <a:rPr lang="en-US" altLang="zh-CN" dirty="0"/>
              <a:t>Alice</a:t>
            </a:r>
            <a:r>
              <a:rPr lang="zh-CN" altLang="en-US" dirty="0"/>
              <a:t>和</a:t>
            </a:r>
            <a:r>
              <a:rPr lang="en-US" altLang="zh-CN" dirty="0"/>
              <a:t>Bob</a:t>
            </a:r>
            <a:r>
              <a:rPr lang="zh-CN" altLang="en-US" dirty="0"/>
              <a:t>可以取走一个满二叉树，直到完全不能取为止，第一个不能取得为输，求谁赢？</a:t>
            </a:r>
          </a:p>
          <a:p>
            <a:endParaRPr lang="zh-CN" altLang="en-US" dirty="0"/>
          </a:p>
        </p:txBody>
      </p:sp>
    </p:spTree>
    <p:extLst>
      <p:ext uri="{BB962C8B-B14F-4D97-AF65-F5344CB8AC3E}">
        <p14:creationId xmlns:p14="http://schemas.microsoft.com/office/powerpoint/2010/main" val="26233489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122E21-636F-AECB-45E2-6DEDC4CC583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679847A-0234-97C3-863E-433718FE6633}"/>
              </a:ext>
            </a:extLst>
          </p:cNvPr>
          <p:cNvSpPr>
            <a:spLocks noGrp="1"/>
          </p:cNvSpPr>
          <p:nvPr>
            <p:ph idx="1"/>
          </p:nvPr>
        </p:nvSpPr>
        <p:spPr/>
        <p:txBody>
          <a:bodyPr/>
          <a:lstStyle/>
          <a:p>
            <a:r>
              <a:rPr lang="zh-CN" altLang="en-US" dirty="0"/>
              <a:t>完全二叉树的点数是奇数</a:t>
            </a:r>
            <a:endParaRPr lang="en-US" altLang="zh-CN" dirty="0"/>
          </a:p>
          <a:p>
            <a:r>
              <a:rPr lang="zh-CN" altLang="en-US" dirty="0"/>
              <a:t>如果先手赢，那么两个人取的总点数也是奇数</a:t>
            </a:r>
            <a:endParaRPr lang="en-US" altLang="zh-CN" dirty="0"/>
          </a:p>
          <a:p>
            <a:r>
              <a:rPr lang="zh-CN" altLang="en-US" dirty="0"/>
              <a:t>如果后手赢，那么两个人取的总点数就是偶数</a:t>
            </a:r>
          </a:p>
          <a:p>
            <a:endParaRPr lang="zh-CN" altLang="en-US" dirty="0"/>
          </a:p>
        </p:txBody>
      </p:sp>
    </p:spTree>
    <p:extLst>
      <p:ext uri="{BB962C8B-B14F-4D97-AF65-F5344CB8AC3E}">
        <p14:creationId xmlns:p14="http://schemas.microsoft.com/office/powerpoint/2010/main" val="426480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3">
          <a:schemeClr val="accent5"/>
        </a:lnRef>
        <a:fillRef idx="0">
          <a:schemeClr val="accent5"/>
        </a:fillRef>
        <a:effectRef idx="2">
          <a:schemeClr val="accent5"/>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2857</TotalTime>
  <Words>3564</Words>
  <Application>Microsoft Office PowerPoint</Application>
  <PresentationFormat>宽屏</PresentationFormat>
  <Paragraphs>268</Paragraphs>
  <Slides>45</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45</vt:i4>
      </vt:variant>
    </vt:vector>
  </HeadingPairs>
  <TitlesOfParts>
    <vt:vector size="53" baseType="lpstr">
      <vt:lpstr>HarmonyOS Sans SC</vt:lpstr>
      <vt:lpstr>HarmonyOS Sans SC Light</vt:lpstr>
      <vt:lpstr>system</vt:lpstr>
      <vt:lpstr>等线</vt:lpstr>
      <vt:lpstr>思源黑体 Normal</vt:lpstr>
      <vt:lpstr>Arial</vt:lpstr>
      <vt:lpstr>Montserrat SemiBold</vt:lpstr>
      <vt:lpstr>Office 主题​​</vt:lpstr>
      <vt:lpstr>2024牛客寒假 算法基础集训</vt:lpstr>
      <vt:lpstr>ABLMGHJKDEC（FI不讲）</vt:lpstr>
      <vt:lpstr>A-智乃与瞩目狸猫、幸运水母、月宫龙虾</vt:lpstr>
      <vt:lpstr>PowerPoint 演示文稿</vt:lpstr>
      <vt:lpstr>B-智乃的数字手串</vt:lpstr>
      <vt:lpstr>PowerPoint 演示文稿</vt:lpstr>
      <vt:lpstr>PowerPoint 演示文稿</vt:lpstr>
      <vt:lpstr>2019 HongKong B</vt:lpstr>
      <vt:lpstr>PowerPoint 演示文稿</vt:lpstr>
      <vt:lpstr>NC223888 红色和紫色</vt:lpstr>
      <vt:lpstr>PowerPoint 演示文稿</vt:lpstr>
      <vt:lpstr>L-智乃的36倍数(easy version)</vt:lpstr>
      <vt:lpstr>M-智乃的36倍数(normal version)</vt:lpstr>
      <vt:lpstr>PowerPoint 演示文稿</vt:lpstr>
      <vt:lpstr>PowerPoint 演示文稿</vt:lpstr>
      <vt:lpstr>PowerPoint 演示文稿</vt:lpstr>
      <vt:lpstr>G-智乃的比较函数(easy version)</vt:lpstr>
      <vt:lpstr>PowerPoint 演示文稿</vt:lpstr>
      <vt:lpstr>PowerPoint 演示文稿</vt:lpstr>
      <vt:lpstr>H-智乃的比较函数(normal version)</vt:lpstr>
      <vt:lpstr>PowerPoint 演示文稿</vt:lpstr>
      <vt:lpstr>J-智乃的相亲活动</vt:lpstr>
      <vt:lpstr>PowerPoint 演示文稿</vt:lpstr>
      <vt:lpstr>K-智乃的“黑红树”</vt:lpstr>
      <vt:lpstr>PowerPoint 演示文稿</vt:lpstr>
      <vt:lpstr>PowerPoint 演示文稿</vt:lpstr>
      <vt:lpstr>BFS广度优先搜索</vt:lpstr>
      <vt:lpstr>PowerPoint 演示文稿</vt:lpstr>
      <vt:lpstr>D- chino's bubble sort and maximum subarray sum(easy version)</vt:lpstr>
      <vt:lpstr>最大子段和</vt:lpstr>
      <vt:lpstr>PowerPoint 演示文稿</vt:lpstr>
      <vt:lpstr>E-chino's bubble sort and maximum subarray sum(hard version)</vt:lpstr>
      <vt:lpstr>PowerPoint 演示文稿</vt:lpstr>
      <vt:lpstr>PowerPoint 演示文稿</vt:lpstr>
      <vt:lpstr>PowerPoint 演示文稿</vt:lpstr>
      <vt:lpstr>C-智乃的前缀、后缀、回文</vt:lpstr>
      <vt:lpstr>哈希（hash）</vt:lpstr>
      <vt:lpstr>PowerPoint 演示文稿</vt:lpstr>
      <vt:lpstr>PowerPoint 演示文稿</vt:lpstr>
      <vt:lpstr>PowerPoint 演示文稿</vt:lpstr>
      <vt:lpstr>应用</vt:lpstr>
      <vt:lpstr>PowerPoint 演示文稿</vt:lpstr>
      <vt:lpstr>PowerPoint 演示文稿</vt:lpstr>
      <vt:lpstr>双hash</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62812</dc:creator>
  <cp:lastModifiedBy>Siyu Deng</cp:lastModifiedBy>
  <cp:revision>180</cp:revision>
  <dcterms:created xsi:type="dcterms:W3CDTF">2022-11-07T03:06:08Z</dcterms:created>
  <dcterms:modified xsi:type="dcterms:W3CDTF">2024-02-08T13:07:53Z</dcterms:modified>
</cp:coreProperties>
</file>